
<file path=[Content_Types].xml><?xml version="1.0" encoding="utf-8"?>
<Types xmlns="http://schemas.openxmlformats.org/package/2006/content-types">
  <Default Extension="emf" ContentType="image/x-emf"/>
  <Default Extension="gif" ContentType="image/gif"/>
  <Default Extension="glb" ContentType="model/gltf.binary"/>
  <Default Extension="jfif" ContentType="image/jpeg"/>
  <Default Extension="jpeg" ContentType="image/jpeg"/>
  <Default Extension="jpg" ContentType="image/jpeg"/>
  <Default Extension="png" ContentType="image/png"/>
  <Default Extension="rels" ContentType="application/vnd.openxmlformats-package.relationships+xml"/>
  <Default Extension="sldx" ContentType="application/vnd.openxmlformats-officedocument.presentationml.slide"/>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Lst>
  <p:notesMasterIdLst>
    <p:notesMasterId r:id="rId43"/>
  </p:notesMasterIdLst>
  <p:sldIdLst>
    <p:sldId id="257" r:id="rId2"/>
    <p:sldId id="379" r:id="rId3"/>
    <p:sldId id="258" r:id="rId4"/>
    <p:sldId id="360" r:id="rId5"/>
    <p:sldId id="375" r:id="rId6"/>
    <p:sldId id="320" r:id="rId7"/>
    <p:sldId id="382" r:id="rId8"/>
    <p:sldId id="300" r:id="rId9"/>
    <p:sldId id="295" r:id="rId10"/>
    <p:sldId id="286" r:id="rId11"/>
    <p:sldId id="289" r:id="rId12"/>
    <p:sldId id="350" r:id="rId13"/>
    <p:sldId id="311" r:id="rId14"/>
    <p:sldId id="330" r:id="rId15"/>
    <p:sldId id="380" r:id="rId16"/>
    <p:sldId id="362" r:id="rId17"/>
    <p:sldId id="363" r:id="rId18"/>
    <p:sldId id="370" r:id="rId19"/>
    <p:sldId id="369" r:id="rId20"/>
    <p:sldId id="368" r:id="rId21"/>
    <p:sldId id="367" r:id="rId22"/>
    <p:sldId id="366" r:id="rId23"/>
    <p:sldId id="365" r:id="rId24"/>
    <p:sldId id="364" r:id="rId25"/>
    <p:sldId id="371" r:id="rId26"/>
    <p:sldId id="372" r:id="rId27"/>
    <p:sldId id="381" r:id="rId28"/>
    <p:sldId id="356" r:id="rId29"/>
    <p:sldId id="306" r:id="rId30"/>
    <p:sldId id="308" r:id="rId31"/>
    <p:sldId id="312" r:id="rId32"/>
    <p:sldId id="309" r:id="rId33"/>
    <p:sldId id="316" r:id="rId34"/>
    <p:sldId id="297" r:id="rId35"/>
    <p:sldId id="373" r:id="rId36"/>
    <p:sldId id="374" r:id="rId37"/>
    <p:sldId id="290" r:id="rId38"/>
    <p:sldId id="291" r:id="rId39"/>
    <p:sldId id="376" r:id="rId40"/>
    <p:sldId id="377" r:id="rId41"/>
    <p:sldId id="37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86410" autoAdjust="0"/>
  </p:normalViewPr>
  <p:slideViewPr>
    <p:cSldViewPr snapToGrid="0">
      <p:cViewPr varScale="1">
        <p:scale>
          <a:sx n="83" d="100"/>
          <a:sy n="83" d="100"/>
        </p:scale>
        <p:origin x="1674" y="402"/>
      </p:cViewPr>
      <p:guideLst/>
    </p:cSldViewPr>
  </p:slideViewPr>
  <p:outlineViewPr>
    <p:cViewPr>
      <p:scale>
        <a:sx n="33" d="100"/>
        <a:sy n="33" d="100"/>
      </p:scale>
      <p:origin x="0" y="-8742"/>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3364788385826775E-2"/>
          <c:y val="0.14773836443538604"/>
          <c:w val="0.93163521161417318"/>
          <c:h val="0.76748654235442038"/>
        </c:manualLayout>
      </c:layout>
      <c:lineChart>
        <c:grouping val="standard"/>
        <c:varyColors val="0"/>
        <c:ser>
          <c:idx val="0"/>
          <c:order val="0"/>
          <c:tx>
            <c:strRef>
              <c:f>Sheet1!$B$1</c:f>
              <c:strCache>
                <c:ptCount val="1"/>
                <c:pt idx="0">
                  <c:v>Applied and Practical</c:v>
                </c:pt>
              </c:strCache>
            </c:strRef>
          </c:tx>
          <c:spPr>
            <a:ln w="28575" cap="rnd">
              <a:solidFill>
                <a:schemeClr val="accent1"/>
              </a:solidFill>
              <a:round/>
            </a:ln>
            <a:effectLst/>
          </c:spPr>
          <c:marker>
            <c:symbol val="none"/>
          </c:marker>
          <c:cat>
            <c:strRef>
              <c:f>Sheet1!$A$2:$A$5</c:f>
              <c:strCache>
                <c:ptCount val="4"/>
                <c:pt idx="0">
                  <c:v>Time</c:v>
                </c:pt>
                <c:pt idx="1">
                  <c:v>Time</c:v>
                </c:pt>
                <c:pt idx="2">
                  <c:v>Time</c:v>
                </c:pt>
                <c:pt idx="3">
                  <c:v>Time</c:v>
                </c:pt>
              </c:strCache>
            </c:strRef>
          </c:cat>
          <c:val>
            <c:numRef>
              <c:f>Sheet1!$B$2:$B$5</c:f>
              <c:numCache>
                <c:formatCode>General</c:formatCode>
                <c:ptCount val="4"/>
                <c:pt idx="0">
                  <c:v>1</c:v>
                </c:pt>
                <c:pt idx="1">
                  <c:v>2</c:v>
                </c:pt>
                <c:pt idx="2">
                  <c:v>3.5</c:v>
                </c:pt>
                <c:pt idx="3">
                  <c:v>4.5</c:v>
                </c:pt>
              </c:numCache>
            </c:numRef>
          </c:val>
          <c:smooth val="0"/>
          <c:extLst>
            <c:ext xmlns:c16="http://schemas.microsoft.com/office/drawing/2014/chart" uri="{C3380CC4-5D6E-409C-BE32-E72D297353CC}">
              <c16:uniqueId val="{00000000-8967-4250-8851-178004C57295}"/>
            </c:ext>
          </c:extLst>
        </c:ser>
        <c:ser>
          <c:idx val="1"/>
          <c:order val="1"/>
          <c:tx>
            <c:strRef>
              <c:f>Sheet1!$C$1</c:f>
              <c:strCache>
                <c:ptCount val="1"/>
                <c:pt idx="0">
                  <c:v>Applied and Practical2</c:v>
                </c:pt>
              </c:strCache>
            </c:strRef>
          </c:tx>
          <c:spPr>
            <a:ln w="28575" cap="rnd">
              <a:solidFill>
                <a:schemeClr val="accent2"/>
              </a:solidFill>
              <a:round/>
            </a:ln>
            <a:effectLst/>
          </c:spPr>
          <c:marker>
            <c:symbol val="none"/>
          </c:marker>
          <c:cat>
            <c:strRef>
              <c:f>Sheet1!$A$2:$A$5</c:f>
              <c:strCache>
                <c:ptCount val="4"/>
                <c:pt idx="0">
                  <c:v>Time</c:v>
                </c:pt>
                <c:pt idx="1">
                  <c:v>Time</c:v>
                </c:pt>
                <c:pt idx="2">
                  <c:v>Time</c:v>
                </c:pt>
                <c:pt idx="3">
                  <c:v>Time</c:v>
                </c:pt>
              </c:strCache>
            </c:strRef>
          </c:cat>
          <c:val>
            <c:numRef>
              <c:f>Sheet1!$C$2:$C$5</c:f>
              <c:numCache>
                <c:formatCode>General</c:formatCode>
                <c:ptCount val="4"/>
                <c:pt idx="0">
                  <c:v>1</c:v>
                </c:pt>
                <c:pt idx="1">
                  <c:v>1.5</c:v>
                </c:pt>
                <c:pt idx="2">
                  <c:v>1.8</c:v>
                </c:pt>
                <c:pt idx="3">
                  <c:v>2.1</c:v>
                </c:pt>
              </c:numCache>
            </c:numRef>
          </c:val>
          <c:smooth val="0"/>
          <c:extLst>
            <c:ext xmlns:c16="http://schemas.microsoft.com/office/drawing/2014/chart" uri="{C3380CC4-5D6E-409C-BE32-E72D297353CC}">
              <c16:uniqueId val="{00000001-8967-4250-8851-178004C57295}"/>
            </c:ext>
          </c:extLst>
        </c:ser>
        <c:ser>
          <c:idx val="2"/>
          <c:order val="2"/>
          <c:tx>
            <c:strRef>
              <c:f>Sheet1!$D$1</c:f>
              <c:strCache>
                <c:ptCount val="1"/>
                <c:pt idx="0">
                  <c:v>Column1</c:v>
                </c:pt>
              </c:strCache>
            </c:strRef>
          </c:tx>
          <c:spPr>
            <a:ln w="28575" cap="rnd">
              <a:solidFill>
                <a:schemeClr val="accent3"/>
              </a:solidFill>
              <a:round/>
            </a:ln>
            <a:effectLst/>
          </c:spPr>
          <c:marker>
            <c:symbol val="none"/>
          </c:marker>
          <c:cat>
            <c:strRef>
              <c:f>Sheet1!$A$2:$A$5</c:f>
              <c:strCache>
                <c:ptCount val="4"/>
                <c:pt idx="0">
                  <c:v>Time</c:v>
                </c:pt>
                <c:pt idx="1">
                  <c:v>Time</c:v>
                </c:pt>
                <c:pt idx="2">
                  <c:v>Time</c:v>
                </c:pt>
                <c:pt idx="3">
                  <c:v>Time</c:v>
                </c:pt>
              </c:strCache>
            </c:strRef>
          </c:cat>
          <c:val>
            <c:numRef>
              <c:f>Sheet1!$D$2:$D$5</c:f>
              <c:numCache>
                <c:formatCode>General</c:formatCode>
                <c:ptCount val="4"/>
              </c:numCache>
            </c:numRef>
          </c:val>
          <c:smooth val="0"/>
          <c:extLst>
            <c:ext xmlns:c16="http://schemas.microsoft.com/office/drawing/2014/chart" uri="{C3380CC4-5D6E-409C-BE32-E72D297353CC}">
              <c16:uniqueId val="{00000002-8967-4250-8851-178004C57295}"/>
            </c:ext>
          </c:extLst>
        </c:ser>
        <c:dLbls>
          <c:showLegendKey val="0"/>
          <c:showVal val="0"/>
          <c:showCatName val="0"/>
          <c:showSerName val="0"/>
          <c:showPercent val="0"/>
          <c:showBubbleSize val="0"/>
        </c:dLbls>
        <c:smooth val="0"/>
        <c:axId val="246896864"/>
        <c:axId val="246889664"/>
      </c:lineChart>
      <c:catAx>
        <c:axId val="24689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89664"/>
        <c:crosses val="autoZero"/>
        <c:auto val="1"/>
        <c:lblAlgn val="ctr"/>
        <c:lblOffset val="100"/>
        <c:noMultiLvlLbl val="0"/>
      </c:catAx>
      <c:valAx>
        <c:axId val="24688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9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7D3F2D-8750-437A-9D09-EDEEF082643C}" type="datetimeFigureOut">
              <a:rPr lang="en-CA" smtClean="0"/>
              <a:t>2026-09-18</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53C0E5-5BE2-423B-B4B5-87C0E68D80E9}" type="slidenum">
              <a:rPr lang="en-CA" smtClean="0"/>
              <a:t>‹#›</a:t>
            </a:fld>
            <a:endParaRPr lang="en-CA" dirty="0"/>
          </a:p>
        </p:txBody>
      </p:sp>
    </p:spTree>
    <p:extLst>
      <p:ext uri="{BB962C8B-B14F-4D97-AF65-F5344CB8AC3E}">
        <p14:creationId xmlns:p14="http://schemas.microsoft.com/office/powerpoint/2010/main" val="2167302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dni.gov/index.php/gt2040-home/gt2040-structural-forces/technology"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innovationexcellence.com/blog/2013/07/29/10-emerging-educational-technologies-how-they-are-being-used-across-the-globe/"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pages.samsung.com/ca/solvefortomorrow/French/pdfs/evolving_education.pdf" TargetMode="External"/><Relationship Id="rId4" Type="http://schemas.openxmlformats.org/officeDocument/2006/relationships/hyperlink" Target="http://www.gettingsmart.com/2017/01/10-edtech-tools-classroom-collaboration/"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library.educause.edu/topics/teaching-and-learning/massive-open-online-course-mooc" TargetMode="External"/><Relationship Id="rId7" Type="http://schemas.openxmlformats.org/officeDocument/2006/relationships/hyperlink" Target="https://open.edx.org/blog/future-education-open-source"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www.youtube.com/watch?v=eW3gMGqcZQc" TargetMode="External"/><Relationship Id="rId5" Type="http://schemas.openxmlformats.org/officeDocument/2006/relationships/hyperlink" Target="https://www.usnews.com/higher-education/online-education/articles/2017-02-16/ask-4-questions-about-accessing-online-courses-on-mobile-devices" TargetMode="External"/><Relationship Id="rId4" Type="http://schemas.openxmlformats.org/officeDocument/2006/relationships/hyperlink" Target="https://www.edx.org/about-us"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B753C0E5-5BE2-423B-B4B5-87C0E68D80E9}" type="slidenum">
              <a:rPr lang="en-CA" smtClean="0"/>
              <a:t>1</a:t>
            </a:fld>
            <a:endParaRPr lang="en-CA" dirty="0"/>
          </a:p>
        </p:txBody>
      </p:sp>
    </p:spTree>
    <p:extLst>
      <p:ext uri="{BB962C8B-B14F-4D97-AF65-F5344CB8AC3E}">
        <p14:creationId xmlns:p14="http://schemas.microsoft.com/office/powerpoint/2010/main" val="1408762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500" i="1" dirty="0">
              <a:solidFill>
                <a:srgbClr val="231F20"/>
              </a:solidFill>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500" i="1" dirty="0">
              <a:solidFill>
                <a:srgbClr val="231F20"/>
              </a:solidFill>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500" i="1" dirty="0">
                <a:solidFill>
                  <a:srgbClr val="231F20"/>
                </a:solidFill>
                <a:latin typeface="Arial" panose="020B0604020202020204" pitchFamily="34" charset="0"/>
                <a:ea typeface="Calibri" panose="020F0502020204030204" pitchFamily="34" charset="0"/>
                <a:cs typeface="Times New Roman" panose="02020603050405020304" pitchFamily="18" charset="0"/>
              </a:rPr>
              <a:t>Today new mental models.. Bias,, all things are possible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500" i="1" dirty="0">
              <a:solidFill>
                <a:srgbClr val="231F20"/>
              </a:solidFill>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500" i="1" dirty="0">
                <a:solidFill>
                  <a:srgbClr val="231F20"/>
                </a:solidFill>
                <a:latin typeface="Arial" panose="020B0604020202020204" pitchFamily="34" charset="0"/>
                <a:ea typeface="Calibri" panose="020F0502020204030204" pitchFamily="34" charset="0"/>
                <a:cs typeface="Times New Roman" panose="02020603050405020304" pitchFamily="18" charset="0"/>
              </a:rPr>
              <a:t>Want to stay fat.. Get out in front of the parade. Quick an the dead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500" i="1" dirty="0">
              <a:solidFill>
                <a:srgbClr val="231F20"/>
              </a:solidFill>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500" i="1" dirty="0">
                <a:solidFill>
                  <a:srgbClr val="231F20"/>
                </a:solidFill>
                <a:latin typeface="Arial" panose="020B0604020202020204" pitchFamily="34" charset="0"/>
                <a:ea typeface="Calibri" panose="020F0502020204030204" pitchFamily="34" charset="0"/>
                <a:cs typeface="Times New Roman" panose="02020603050405020304" pitchFamily="18" charset="0"/>
              </a:rPr>
              <a:t>(HYPERCONNECTED WORLD –Link  </a:t>
            </a:r>
            <a:r>
              <a:rPr lang="en-CA"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3"/>
              </a:rPr>
              <a:t>Office of the Director of National Intelligence - Global TrendsOffice of the Director of National Intelligence - Global Trends</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
        <p:nvSpPr>
          <p:cNvPr id="4" name="Slide Number Placeholder 3"/>
          <p:cNvSpPr>
            <a:spLocks noGrp="1"/>
          </p:cNvSpPr>
          <p:nvPr>
            <p:ph type="sldNum" sz="quarter" idx="10"/>
          </p:nvPr>
        </p:nvSpPr>
        <p:spPr/>
        <p:txBody>
          <a:bodyPr/>
          <a:lstStyle/>
          <a:p>
            <a:fld id="{B753C0E5-5BE2-423B-B4B5-87C0E68D80E9}" type="slidenum">
              <a:rPr lang="en-CA" smtClean="0"/>
              <a:t>3</a:t>
            </a:fld>
            <a:endParaRPr lang="en-CA" dirty="0"/>
          </a:p>
        </p:txBody>
      </p:sp>
    </p:spTree>
    <p:extLst>
      <p:ext uri="{BB962C8B-B14F-4D97-AF65-F5344CB8AC3E}">
        <p14:creationId xmlns:p14="http://schemas.microsoft.com/office/powerpoint/2010/main" val="3951924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285F3681-F993-410B-9BEB-7325320E6809}" type="slidenum">
              <a:rPr lang="en-CA" smtClean="0"/>
              <a:t>4</a:t>
            </a:fld>
            <a:endParaRPr lang="en-CA" dirty="0"/>
          </a:p>
        </p:txBody>
      </p:sp>
    </p:spTree>
    <p:extLst>
      <p:ext uri="{BB962C8B-B14F-4D97-AF65-F5344CB8AC3E}">
        <p14:creationId xmlns:p14="http://schemas.microsoft.com/office/powerpoint/2010/main" val="3930426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cs typeface="Calibri"/>
              </a:rPr>
              <a:t>Speaking Points:</a:t>
            </a:r>
            <a:r>
              <a:rPr lang="en-US" dirty="0">
                <a:cs typeface="Calibri"/>
              </a:rPr>
              <a:t> </a:t>
            </a:r>
            <a:r>
              <a:rPr lang="en-CA" dirty="0"/>
              <a:t>Technology play a key role in classroom innovation. Collaboration is the future of education and its ability to optimise learning. Students learning in a collaborative, team setting are believed to think at a higher level, take away more information and retain that information for longer than those who work alone.  Changing dynamics of the classroom have revolutionised the arts of teaching and learning.  Collaborative workers are more inclined to learn through “discussion, clarification of ideas, and evaluation of other’s ideas”.</a:t>
            </a:r>
          </a:p>
          <a:p>
            <a:endParaRPr lang="en-CA" dirty="0"/>
          </a:p>
          <a:p>
            <a:pPr marL="0" marR="0" lvl="0" indent="0" algn="l" defTabSz="457200" rtl="0" eaLnBrk="1" fontAlgn="auto" latinLnBrk="0" hangingPunct="1">
              <a:lnSpc>
                <a:spcPct val="100000"/>
              </a:lnSpc>
              <a:spcBef>
                <a:spcPts val="0"/>
              </a:spcBef>
              <a:spcAft>
                <a:spcPts val="0"/>
              </a:spcAft>
              <a:buClrTx/>
              <a:buSzTx/>
              <a:buFontTx/>
              <a:buNone/>
              <a:tabLst/>
              <a:defRPr/>
            </a:pPr>
            <a:r>
              <a:rPr lang="en-CA" sz="1200" b="0" i="0" kern="1200" dirty="0">
                <a:solidFill>
                  <a:schemeClr val="tx1"/>
                </a:solidFill>
                <a:effectLst/>
                <a:latin typeface="+mn-lt"/>
                <a:ea typeface="+mn-ea"/>
                <a:cs typeface="+mn-cs"/>
              </a:rPr>
              <a:t>Ref: </a:t>
            </a:r>
            <a:r>
              <a:rPr lang="en-CA" dirty="0"/>
              <a:t>https://blogs.technet.microsoft.com/nzedu/2013/01/06/collaboration-and-the-role-of-technology-in-the-21st-century-classroom/</a:t>
            </a:r>
          </a:p>
          <a:p>
            <a:endParaRPr lang="en-CA" dirty="0"/>
          </a:p>
        </p:txBody>
      </p:sp>
      <p:sp>
        <p:nvSpPr>
          <p:cNvPr id="4" name="Slide Number Placeholder 3"/>
          <p:cNvSpPr>
            <a:spLocks noGrp="1"/>
          </p:cNvSpPr>
          <p:nvPr>
            <p:ph type="sldNum" sz="quarter" idx="5"/>
          </p:nvPr>
        </p:nvSpPr>
        <p:spPr/>
        <p:txBody>
          <a:bodyPr/>
          <a:lstStyle/>
          <a:p>
            <a:fld id="{E44668A7-4CAC-7A43-BA5B-F604C8C609D2}" type="slidenum">
              <a:rPr lang="en-US" smtClean="0"/>
              <a:t>8</a:t>
            </a:fld>
            <a:endParaRPr lang="en-US" dirty="0"/>
          </a:p>
        </p:txBody>
      </p:sp>
    </p:spTree>
    <p:extLst>
      <p:ext uri="{BB962C8B-B14F-4D97-AF65-F5344CB8AC3E}">
        <p14:creationId xmlns:p14="http://schemas.microsoft.com/office/powerpoint/2010/main" val="1994415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Speaking Points:</a:t>
            </a:r>
            <a:r>
              <a:rPr lang="en-US" dirty="0">
                <a:cs typeface="Calibri"/>
              </a:rPr>
              <a:t> Classrooms have seen increasing digitization over the last two decades. No longer is technology relegated to a 'computer lab' but is fully integrated into the classroom and curriculum.  As a result, the tech skills of both students and teachers has increased. The connection of the classroom tech to the IoE has globalized the classroom, equipping each class with limitless knowledge. </a:t>
            </a:r>
          </a:p>
          <a:p>
            <a:r>
              <a:rPr lang="en-US" dirty="0">
                <a:cs typeface="Calibri"/>
              </a:rPr>
              <a:t>However, there are challenges. </a:t>
            </a:r>
            <a:r>
              <a:rPr lang="en-US" dirty="0"/>
              <a:t>In a Learning Partnership study (funded by Samsung, 2015) school leaders, teachers and parents stated a lack of effective training and support for educators, lack of educator confidence, comfort and competence in using technology; IT and infrastructure complications; and lack of allocated time to learn and adopt new methods</a:t>
            </a:r>
            <a:r>
              <a:rPr lang="en-US" dirty="0">
                <a:cs typeface="Calibri"/>
              </a:rPr>
              <a:t>.</a:t>
            </a:r>
          </a:p>
          <a:p>
            <a:endParaRPr lang="en-US" dirty="0">
              <a:cs typeface="Calibri"/>
            </a:endParaRPr>
          </a:p>
          <a:p>
            <a:endParaRPr lang="en-US" dirty="0"/>
          </a:p>
          <a:p>
            <a:r>
              <a:rPr lang="en-US" dirty="0"/>
              <a:t>10 Emerging Educational Technologies &amp; How They Are Being Used Across the Globe</a:t>
            </a:r>
            <a:endParaRPr lang="en-US" dirty="0">
              <a:cs typeface="Calibri"/>
            </a:endParaRPr>
          </a:p>
          <a:p>
            <a:r>
              <a:rPr lang="en-US" dirty="0">
                <a:hlinkClick r:id="rId3"/>
              </a:rPr>
              <a:t>www.innovationexcellence.com/blog/2013/07/29/10-emerging-educational-technologies-how-they-are-being-used-across-the-globe/</a:t>
            </a:r>
            <a:endParaRPr lang="en-US" dirty="0">
              <a:cs typeface="Calibri"/>
            </a:endParaRPr>
          </a:p>
          <a:p>
            <a:endParaRPr lang="en-US" dirty="0">
              <a:ea typeface="+mn-lt"/>
              <a:cs typeface="+mn-lt"/>
            </a:endParaRPr>
          </a:p>
          <a:p>
            <a:r>
              <a:rPr lang="en-US" dirty="0"/>
              <a:t>10 EdTech Tools for Encouraging Classroom Collaboration</a:t>
            </a:r>
            <a:endParaRPr lang="en-US" dirty="0">
              <a:cs typeface="Calibri"/>
            </a:endParaRPr>
          </a:p>
          <a:p>
            <a:r>
              <a:rPr lang="en-US" dirty="0">
                <a:hlinkClick r:id="rId4"/>
              </a:rPr>
              <a:t>http://www.gettingsmart.com/2017/01/10-edtech-tools-classroom-collaboration/</a:t>
            </a:r>
          </a:p>
          <a:p>
            <a:endParaRPr lang="en-US" dirty="0">
              <a:cs typeface="Calibri"/>
            </a:endParaRPr>
          </a:p>
          <a:p>
            <a:r>
              <a:rPr lang="en-US" dirty="0"/>
              <a:t>Samsung. (September 2015). Emerging Technologies, Evolving Education</a:t>
            </a:r>
            <a:r>
              <a:rPr lang="en-US" dirty="0">
                <a:cs typeface="Calibri"/>
              </a:rPr>
              <a:t>. The Learning Partnership. Retrieved from </a:t>
            </a:r>
          </a:p>
          <a:p>
            <a:r>
              <a:rPr lang="en-US" u="sng" dirty="0">
                <a:hlinkClick r:id="rId5"/>
              </a:rPr>
              <a:t>http://pages.samsung.com/ca/solvefortomorrow/French/pdfs/evolving_education.pdf</a:t>
            </a:r>
            <a:endParaRPr lang="en-US" u="sng" dirty="0">
              <a:cs typeface="Calibri"/>
            </a:endParaRPr>
          </a:p>
          <a:p>
            <a:br>
              <a:rPr lang="en-US" dirty="0"/>
            </a:br>
            <a:endParaRPr lang="en-US" dirty="0"/>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E44668A7-4CAC-7A43-BA5B-F604C8C609D2}" type="slidenum">
              <a:rPr lang="en-US" smtClean="0"/>
              <a:t>9</a:t>
            </a:fld>
            <a:endParaRPr lang="en-US" dirty="0"/>
          </a:p>
        </p:txBody>
      </p:sp>
    </p:spTree>
    <p:extLst>
      <p:ext uri="{BB962C8B-B14F-4D97-AF65-F5344CB8AC3E}">
        <p14:creationId xmlns:p14="http://schemas.microsoft.com/office/powerpoint/2010/main" val="1898910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C1D79E-F952-B748-8199-87D6E160B677}" type="slidenum">
              <a:rPr lang="en-US" smtClean="0"/>
              <a:pPr/>
              <a:t>12</a:t>
            </a:fld>
            <a:endParaRPr lang="en-US" dirty="0"/>
          </a:p>
        </p:txBody>
      </p:sp>
    </p:spTree>
    <p:extLst>
      <p:ext uri="{BB962C8B-B14F-4D97-AF65-F5344CB8AC3E}">
        <p14:creationId xmlns:p14="http://schemas.microsoft.com/office/powerpoint/2010/main" val="2011230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B753C0E5-5BE2-423B-B4B5-87C0E68D80E9}" type="slidenum">
              <a:rPr lang="en-CA" smtClean="0"/>
              <a:t>14</a:t>
            </a:fld>
            <a:endParaRPr lang="en-CA" dirty="0"/>
          </a:p>
        </p:txBody>
      </p:sp>
    </p:spTree>
    <p:extLst>
      <p:ext uri="{BB962C8B-B14F-4D97-AF65-F5344CB8AC3E}">
        <p14:creationId xmlns:p14="http://schemas.microsoft.com/office/powerpoint/2010/main" val="977650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53C0E5-5BE2-423B-B4B5-87C0E68D80E9}" type="slidenum">
              <a:rPr lang="en-CA" smtClean="0"/>
              <a:t>15</a:t>
            </a:fld>
            <a:endParaRPr lang="en-CA" dirty="0"/>
          </a:p>
        </p:txBody>
      </p:sp>
    </p:spTree>
    <p:extLst>
      <p:ext uri="{BB962C8B-B14F-4D97-AF65-F5344CB8AC3E}">
        <p14:creationId xmlns:p14="http://schemas.microsoft.com/office/powerpoint/2010/main" val="220747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a:solidFill>
                  <a:schemeClr val="tx1"/>
                </a:solidFill>
                <a:effectLst/>
                <a:latin typeface="+mn-lt"/>
                <a:ea typeface="+mn-ea"/>
                <a:cs typeface="+mn-cs"/>
              </a:rPr>
              <a:t>Stage One: Rule-Based AI Systems</a:t>
            </a:r>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Rule-based AI systems, also known as one-task systems, represent the earliest stage of artificial intelligence. These systems operate based on a predefined set of rules or an algorithm given to them by programmers. They are excellent for tasks with clear rules, such as diagnosing a mechanical problem or processing tax forms. However, their intelligence is firmly limited, and they lack the ability to learn or understand context.</a:t>
            </a:r>
          </a:p>
          <a:p>
            <a:r>
              <a:rPr lang="en-CA" sz="1200" b="1" kern="1200" dirty="0">
                <a:solidFill>
                  <a:schemeClr val="tx1"/>
                </a:solidFill>
                <a:effectLst/>
                <a:latin typeface="+mn-lt"/>
                <a:ea typeface="+mn-ea"/>
                <a:cs typeface="+mn-cs"/>
              </a:rPr>
              <a:t>Stage Two: Context Awareness and Retention Systems</a:t>
            </a:r>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Context awareness and retention systems represent a significant evolution in artificial intelligence. These AI systems are capable of understanding and retaining context, meaning they can remember previous interactions and use that knowledge to inform future responses. A great example of this is your smartphone assistant like Siri or Google Assistant. They not only process and execute commands but also learn from your past interactions.</a:t>
            </a:r>
          </a:p>
          <a:p>
            <a:r>
              <a:rPr lang="en-CA" sz="1200" b="1" kern="1200" dirty="0">
                <a:solidFill>
                  <a:schemeClr val="tx1"/>
                </a:solidFill>
                <a:effectLst/>
                <a:latin typeface="+mn-lt"/>
                <a:ea typeface="+mn-ea"/>
                <a:cs typeface="+mn-cs"/>
              </a:rPr>
              <a:t>Stage Three: Domain-Specific Mastery Systems</a:t>
            </a:r>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Domain-specific mastery AI can be found in a variety of specialized applications. These systems are not generalists; they’re experts fine-tuned to excel in a specific area. A perfect example of this is IBM’s Watson, which was designed to excel at answering questions on the quiz show Jeopardy. Another instance is Google’s Deep Mind AlphaGo, which was trained specifically to master the complex board game Go.</a:t>
            </a:r>
          </a:p>
          <a:p>
            <a:r>
              <a:rPr lang="en-CA" sz="1200" b="1" kern="1200" dirty="0">
                <a:solidFill>
                  <a:schemeClr val="tx1"/>
                </a:solidFill>
                <a:effectLst/>
                <a:latin typeface="+mn-lt"/>
                <a:ea typeface="+mn-ea"/>
                <a:cs typeface="+mn-cs"/>
              </a:rPr>
              <a:t>Stage Four: Thinking and Reasoning AI Systems</a:t>
            </a:r>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Thinking and reasoning AI systems attempt to simulate the human thought process. They can understand complex concepts, solve unfamiliar problems, and even generate creative ideas. This is made possible by techniques like machine learning and deep learning, which allow the AI to learn from experience and improve its performance over time.</a:t>
            </a:r>
          </a:p>
          <a:p>
            <a:r>
              <a:rPr lang="en-CA" sz="1200" b="1" kern="1200" dirty="0">
                <a:solidFill>
                  <a:schemeClr val="tx1"/>
                </a:solidFill>
                <a:effectLst/>
                <a:latin typeface="+mn-lt"/>
                <a:ea typeface="+mn-ea"/>
                <a:cs typeface="+mn-cs"/>
              </a:rPr>
              <a:t>Stage Five: Artificial General Intelligence (AGI)</a:t>
            </a:r>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Artificial General Intelligence (AGI) represents a world where AI can equal human intelligence in all aspects. An AGI system would be capable of understanding, learning, adapting, and implementing knowledge across a wide range of tasks. It would possess self-awareness, consciousness, and the ability to understand and navigate the world just as a human would.</a:t>
            </a:r>
          </a:p>
          <a:p>
            <a:r>
              <a:rPr lang="en-CA" sz="1200" b="1" kern="1200" dirty="0">
                <a:solidFill>
                  <a:schemeClr val="tx1"/>
                </a:solidFill>
                <a:effectLst/>
                <a:latin typeface="+mn-lt"/>
                <a:ea typeface="+mn-ea"/>
                <a:cs typeface="+mn-cs"/>
              </a:rPr>
              <a:t>Stage Six: Artificial Super Intelligence (ASI)</a:t>
            </a:r>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Artificial Super Intelligence (ASI) is a level of artificial intelligence where things get really complicated. An ASI system would possess cognitive skills far surpassing our own. It could potentially solve problems that humans can’t, coming up with solutions to complex global issues like climate change or disease. However, the advent of ASI also brings with it a host of ethical and safety concerns.</a:t>
            </a:r>
          </a:p>
          <a:p>
            <a:r>
              <a:rPr lang="en-CA" sz="1200" b="1" kern="1200" dirty="0">
                <a:solidFill>
                  <a:schemeClr val="tx1"/>
                </a:solidFill>
                <a:effectLst/>
                <a:latin typeface="+mn-lt"/>
                <a:ea typeface="+mn-ea"/>
                <a:cs typeface="+mn-cs"/>
              </a:rPr>
              <a:t>Stage Seven: The AI Singularity</a:t>
            </a:r>
            <a:endParaRPr lang="en-CA"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AI Singularity represents a hypothetical future point in time when technological growth becomes uncontrollable and irreversible, leading to unforeseeable changes to human civilization. This is primarily associated with the advent of artificial superintelligence. The concept of the singularity is highly speculative and controversial.</a:t>
            </a:r>
          </a:p>
          <a:p>
            <a:r>
              <a:rPr lang="en-CA" sz="1200" kern="1200" dirty="0">
                <a:solidFill>
                  <a:schemeClr val="tx1"/>
                </a:solidFill>
                <a:effectLst/>
                <a:latin typeface="+mn-lt"/>
                <a:ea typeface="+mn-ea"/>
                <a:cs typeface="+mn-cs"/>
              </a:rPr>
              <a:t> </a:t>
            </a:r>
          </a:p>
          <a:p>
            <a:r>
              <a:rPr lang="en-CA" sz="1200" kern="1200" dirty="0">
                <a:solidFill>
                  <a:schemeClr val="tx1"/>
                </a:solidFill>
                <a:effectLst/>
                <a:latin typeface="+mn-lt"/>
                <a:ea typeface="+mn-ea"/>
                <a:cs typeface="+mn-cs"/>
              </a:rPr>
              <a:t> </a:t>
            </a:r>
          </a:p>
          <a:p>
            <a:endParaRPr lang="en-CA" dirty="0"/>
          </a:p>
        </p:txBody>
      </p:sp>
      <p:sp>
        <p:nvSpPr>
          <p:cNvPr id="4" name="Slide Number Placeholder 3"/>
          <p:cNvSpPr>
            <a:spLocks noGrp="1"/>
          </p:cNvSpPr>
          <p:nvPr>
            <p:ph type="sldNum" sz="quarter" idx="10"/>
          </p:nvPr>
        </p:nvSpPr>
        <p:spPr/>
        <p:txBody>
          <a:bodyPr/>
          <a:lstStyle/>
          <a:p>
            <a:fld id="{B753C0E5-5BE2-423B-B4B5-87C0E68D80E9}" type="slidenum">
              <a:rPr lang="en-CA" smtClean="0"/>
              <a:t>16</a:t>
            </a:fld>
            <a:endParaRPr lang="en-CA" dirty="0"/>
          </a:p>
        </p:txBody>
      </p:sp>
    </p:spTree>
    <p:extLst>
      <p:ext uri="{BB962C8B-B14F-4D97-AF65-F5344CB8AC3E}">
        <p14:creationId xmlns:p14="http://schemas.microsoft.com/office/powerpoint/2010/main" val="3687810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New mental models</a:t>
            </a:r>
          </a:p>
        </p:txBody>
      </p:sp>
      <p:sp>
        <p:nvSpPr>
          <p:cNvPr id="4" name="Slide Number Placeholder 3"/>
          <p:cNvSpPr>
            <a:spLocks noGrp="1"/>
          </p:cNvSpPr>
          <p:nvPr>
            <p:ph type="sldNum" sz="quarter" idx="10"/>
          </p:nvPr>
        </p:nvSpPr>
        <p:spPr/>
        <p:txBody>
          <a:bodyPr/>
          <a:lstStyle/>
          <a:p>
            <a:fld id="{B753C0E5-5BE2-423B-B4B5-87C0E68D80E9}" type="slidenum">
              <a:rPr lang="en-CA" smtClean="0"/>
              <a:t>17</a:t>
            </a:fld>
            <a:endParaRPr lang="en-CA" dirty="0"/>
          </a:p>
        </p:txBody>
      </p:sp>
    </p:spTree>
    <p:extLst>
      <p:ext uri="{BB962C8B-B14F-4D97-AF65-F5344CB8AC3E}">
        <p14:creationId xmlns:p14="http://schemas.microsoft.com/office/powerpoint/2010/main" val="2465193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753C0E5-5BE2-423B-B4B5-87C0E68D80E9}" type="slidenum">
              <a:rPr lang="en-CA" smtClean="0"/>
              <a:t>24</a:t>
            </a:fld>
            <a:endParaRPr lang="en-CA" dirty="0"/>
          </a:p>
        </p:txBody>
      </p:sp>
    </p:spTree>
    <p:extLst>
      <p:ext uri="{BB962C8B-B14F-4D97-AF65-F5344CB8AC3E}">
        <p14:creationId xmlns:p14="http://schemas.microsoft.com/office/powerpoint/2010/main" val="647505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753C0E5-5BE2-423B-B4B5-87C0E68D80E9}" type="slidenum">
              <a:rPr lang="en-CA" smtClean="0"/>
              <a:t>29</a:t>
            </a:fld>
            <a:endParaRPr lang="en-CA" dirty="0"/>
          </a:p>
        </p:txBody>
      </p:sp>
    </p:spTree>
    <p:extLst>
      <p:ext uri="{BB962C8B-B14F-4D97-AF65-F5344CB8AC3E}">
        <p14:creationId xmlns:p14="http://schemas.microsoft.com/office/powerpoint/2010/main" val="20842544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Bef>
                <a:spcPct val="20000"/>
              </a:spcBef>
              <a:buChar char="•"/>
            </a:pPr>
            <a:endParaRPr lang="en-CA" dirty="0">
              <a:cs typeface="Calibri"/>
            </a:endParaRPr>
          </a:p>
          <a:p>
            <a:pPr>
              <a:spcBef>
                <a:spcPct val="20000"/>
              </a:spcBef>
            </a:pPr>
            <a:r>
              <a:rPr lang="en-CA" dirty="0">
                <a:cs typeface="Calibri"/>
              </a:rPr>
              <a:t>Speaking Notes:</a:t>
            </a:r>
          </a:p>
          <a:p>
            <a:pPr marL="342900" indent="-342900">
              <a:spcBef>
                <a:spcPct val="20000"/>
              </a:spcBef>
              <a:buChar char="•"/>
            </a:pPr>
            <a:endParaRPr lang="en-CA" dirty="0">
              <a:cs typeface="Calibri"/>
            </a:endParaRPr>
          </a:p>
          <a:p>
            <a:pPr marL="342900" indent="-342900">
              <a:spcBef>
                <a:spcPct val="20000"/>
              </a:spcBef>
              <a:buChar char="•"/>
            </a:pPr>
            <a:r>
              <a:rPr lang="en-CA" dirty="0"/>
              <a:t>Education is continuously becoming easier to access from anywhere and caters delivery methods for differing lifestyles. One trend that we are currently witnessing and anticipated to be more prominent  in the years to come is the Idea of Opening of information, more specifically the Dissemination of information outside the physical silos of schools and classrooms, offering feedback and assessment to students anywhere.</a:t>
            </a:r>
            <a:endParaRPr lang="en-CA" dirty="0">
              <a:cs typeface="Calibri"/>
            </a:endParaRPr>
          </a:p>
          <a:p>
            <a:pPr marL="342900" indent="-342900">
              <a:spcBef>
                <a:spcPct val="20000"/>
              </a:spcBef>
              <a:buChar char="•"/>
            </a:pPr>
            <a:r>
              <a:rPr lang="en-CA" b="1" dirty="0"/>
              <a:t>Online School Communities or e-learning </a:t>
            </a:r>
            <a:r>
              <a:rPr lang="en-CA" dirty="0"/>
              <a:t>  courses are  becoming more common and preferred over traditional delivery methods. Similar to the Royal Roads EMBA program,  many schools offer e-learning options or a blended ( online / residency)  approach .  Video Lesson have been designed for effective delivery and value add material . The benefit for students is it provide flexibility and ability to maintain careers growth </a:t>
            </a:r>
            <a:r>
              <a:rPr lang="en-CA" dirty="0">
                <a:cs typeface="Calibri"/>
              </a:rPr>
              <a:t>and salary.</a:t>
            </a:r>
          </a:p>
          <a:p>
            <a:pPr marL="342900" indent="-342900">
              <a:spcBef>
                <a:spcPct val="20000"/>
              </a:spcBef>
              <a:buChar char="•"/>
            </a:pPr>
            <a:r>
              <a:rPr lang="en-CA" dirty="0"/>
              <a:t> Another trend in education is </a:t>
            </a:r>
            <a:r>
              <a:rPr lang="en-CA" b="1" dirty="0"/>
              <a:t>Tailor made learning / Inter School teaching platforms</a:t>
            </a:r>
            <a:r>
              <a:rPr lang="en-CA" dirty="0"/>
              <a:t>  - Courses are becoming more freely available with both cost and access. A great example of high quality open source, MOOC learning that provides the ability to cherry pick your curriculum is EDX.org .  </a:t>
            </a:r>
            <a:endParaRPr lang="en-CA" dirty="0">
              <a:cs typeface="Calibri"/>
            </a:endParaRPr>
          </a:p>
          <a:p>
            <a:pPr marL="342900" indent="-342900">
              <a:spcBef>
                <a:spcPct val="20000"/>
              </a:spcBef>
              <a:buChar char="•"/>
            </a:pPr>
            <a:r>
              <a:rPr lang="en-CA" b="1" dirty="0"/>
              <a:t>Classes are now being delivered on a mass scale  with delivery coined as MOOC </a:t>
            </a:r>
            <a:r>
              <a:rPr lang="en-CA" dirty="0"/>
              <a:t>– Mass open online courses – that connect people around the globe and provide dynamic specializations on a mass scale. They often emphasize open access features such as licensing, information and structure. Many are non-profit organizations and profit can come through the purchase of text books. The idea is anyone can participate from anywhere bringing attention to knowledge distribution through connectivity and how shifting how we learn ( EDX) . </a:t>
            </a:r>
            <a:endParaRPr lang="en-US" dirty="0">
              <a:cs typeface="Calibri"/>
            </a:endParaRPr>
          </a:p>
          <a:p>
            <a:pPr marL="342900" indent="-342900">
              <a:spcBef>
                <a:spcPct val="20000"/>
              </a:spcBef>
              <a:buChar char="•"/>
            </a:pPr>
            <a:endParaRPr lang="en-CA" dirty="0"/>
          </a:p>
          <a:p>
            <a:pPr marL="342900" indent="-342900">
              <a:spcBef>
                <a:spcPct val="20000"/>
              </a:spcBef>
              <a:buChar char="•"/>
            </a:pPr>
            <a:endParaRPr lang="en-CA" dirty="0">
              <a:cs typeface="Calibri"/>
            </a:endParaRPr>
          </a:p>
          <a:p>
            <a:pPr marL="342900" indent="-342900">
              <a:spcBef>
                <a:spcPct val="20000"/>
              </a:spcBef>
              <a:buChar char="•"/>
            </a:pPr>
            <a:endParaRPr lang="en-CA" dirty="0"/>
          </a:p>
          <a:p>
            <a:pPr>
              <a:spcBef>
                <a:spcPct val="20000"/>
              </a:spcBef>
              <a:buChar char="•"/>
            </a:pPr>
            <a:r>
              <a:rPr lang="en-CA" dirty="0">
                <a:cs typeface="Calibri"/>
              </a:rPr>
              <a:t>ADDITIONAL EXAMPLES / INFO: </a:t>
            </a:r>
            <a:endParaRPr lang="en-CA" dirty="0"/>
          </a:p>
          <a:p>
            <a:pPr marL="171450" indent="-171450">
              <a:spcBef>
                <a:spcPct val="20000"/>
              </a:spcBef>
              <a:buChar char="•"/>
            </a:pPr>
            <a:r>
              <a:rPr lang="en-CA" dirty="0"/>
              <a:t>EDX was founded by Harvard University and MIT . Its an online learning platform and MOOC provider that allows you to learn anytime from anywhere. They have 130 global partners with courses from Harvard, Berkeley, UBC , Hong Kong just to name a few. </a:t>
            </a:r>
            <a:endParaRPr lang="en-CA" dirty="0">
              <a:cs typeface="Calibri"/>
            </a:endParaRPr>
          </a:p>
          <a:p>
            <a:pPr>
              <a:spcBef>
                <a:spcPct val="20000"/>
              </a:spcBef>
              <a:buChar char="•"/>
            </a:pPr>
            <a:endParaRPr lang="en-CA" dirty="0">
              <a:cs typeface="Calibri"/>
            </a:endParaRPr>
          </a:p>
          <a:p>
            <a:pPr marL="171450" indent="-171450">
              <a:spcBef>
                <a:spcPct val="20000"/>
              </a:spcBef>
              <a:buChar char="•"/>
            </a:pPr>
            <a:r>
              <a:rPr lang="en-CA" dirty="0"/>
              <a:t>Often Education can be limited access. For instance many schools require GPA , or minimal standards for acceptance. Similar to MOOCs courses are more and more open to public, businesses and students. . </a:t>
            </a:r>
            <a:r>
              <a:rPr lang="en-CA" b="1" dirty="0"/>
              <a:t>Education App Stores </a:t>
            </a:r>
            <a:r>
              <a:rPr lang="en-CA" dirty="0"/>
              <a:t>– Mobile devices – are open source courses that you can take on an app from your mobile phone. There are  apps now that you can sign up for courses and complete 90-100 percent of the course. It is catered to on the go individuals .  </a:t>
            </a:r>
            <a:endParaRPr lang="en-CA" dirty="0">
              <a:cs typeface="Calibri"/>
            </a:endParaRPr>
          </a:p>
          <a:p>
            <a:pPr marL="342900" indent="-342900">
              <a:spcBef>
                <a:spcPct val="20000"/>
              </a:spcBef>
              <a:buChar char="•"/>
            </a:pPr>
            <a:endParaRPr lang="en-CA" dirty="0"/>
          </a:p>
          <a:p>
            <a:pPr marL="342900" indent="-342900">
              <a:spcBef>
                <a:spcPct val="20000"/>
              </a:spcBef>
              <a:buChar char="•"/>
            </a:pPr>
            <a:r>
              <a:rPr lang="en-CA" dirty="0"/>
              <a:t>REFERENCES:</a:t>
            </a:r>
            <a:endParaRPr lang="en-US" dirty="0"/>
          </a:p>
          <a:p>
            <a:pPr marL="342900" indent="-342900">
              <a:spcBef>
                <a:spcPct val="20000"/>
              </a:spcBef>
              <a:buChar char="•"/>
            </a:pPr>
            <a:r>
              <a:rPr lang="en-CA" dirty="0">
                <a:hlinkClick r:id="rId3"/>
              </a:rPr>
              <a:t>https://library.educause.edu/topics/teaching-and-learning/massive-open-online-course-mooc</a:t>
            </a:r>
            <a:endParaRPr lang="en-CA" dirty="0"/>
          </a:p>
          <a:p>
            <a:pPr marL="342900" indent="-342900">
              <a:spcBef>
                <a:spcPct val="20000"/>
              </a:spcBef>
              <a:buChar char="•"/>
            </a:pPr>
            <a:r>
              <a:rPr lang="en-CA" dirty="0">
                <a:hlinkClick r:id="rId4"/>
              </a:rPr>
              <a:t>https://www.edx.org/about-us</a:t>
            </a:r>
            <a:endParaRPr lang="en-CA" dirty="0"/>
          </a:p>
          <a:p>
            <a:pPr marL="342900" indent="-342900">
              <a:spcBef>
                <a:spcPct val="20000"/>
              </a:spcBef>
              <a:buChar char="•"/>
            </a:pPr>
            <a:r>
              <a:rPr lang="en-CA" dirty="0">
                <a:hlinkClick r:id="rId5"/>
              </a:rPr>
              <a:t>https://www.usnews.com/higher-education/online-education/articles/2017-02-16/ask-4-questions-about-accessing-online-courses-on-mobile-devices</a:t>
            </a:r>
            <a:endParaRPr lang="en-CA" dirty="0"/>
          </a:p>
          <a:p>
            <a:pPr marL="342900" indent="-342900">
              <a:spcBef>
                <a:spcPct val="20000"/>
              </a:spcBef>
              <a:buChar char="•"/>
            </a:pPr>
            <a:r>
              <a:rPr lang="en-CA" dirty="0">
                <a:hlinkClick r:id="rId6"/>
              </a:rPr>
              <a:t>https://www.youtube.com/watch?v=eW3gMGqcZQc</a:t>
            </a:r>
            <a:endParaRPr lang="en-CA" dirty="0"/>
          </a:p>
          <a:p>
            <a:pPr marL="342900" indent="-342900">
              <a:spcBef>
                <a:spcPct val="20000"/>
              </a:spcBef>
              <a:buChar char="•"/>
            </a:pPr>
            <a:r>
              <a:rPr lang="en-CA" dirty="0">
                <a:hlinkClick r:id="rId7"/>
              </a:rPr>
              <a:t>https://open.edx.org/blog/future-education-open-source</a:t>
            </a:r>
            <a:endParaRPr lang="en-CA" dirty="0"/>
          </a:p>
          <a:p>
            <a:pPr marL="342900" indent="-342900">
              <a:spcBef>
                <a:spcPct val="20000"/>
              </a:spcBef>
              <a:buChar char="•"/>
            </a:pPr>
            <a:endParaRPr lang="en-CA" dirty="0">
              <a:cs typeface="Calibri"/>
            </a:endParaRPr>
          </a:p>
          <a:p>
            <a:pPr>
              <a:spcBef>
                <a:spcPct val="20000"/>
              </a:spcBef>
            </a:pPr>
            <a:endParaRPr lang="en-CA" dirty="0">
              <a:cs typeface="Calibri"/>
            </a:endParaRPr>
          </a:p>
          <a:p>
            <a:pPr>
              <a:spcBef>
                <a:spcPct val="20000"/>
              </a:spcBef>
              <a:buChar char="•"/>
            </a:pPr>
            <a:endParaRPr lang="en-CA" u="sng" dirty="0">
              <a:cs typeface="Calibri"/>
            </a:endParaRPr>
          </a:p>
          <a:p>
            <a:pPr marL="342900" indent="-342900">
              <a:spcBef>
                <a:spcPct val="20000"/>
              </a:spcBef>
              <a:buChar char="•"/>
            </a:pPr>
            <a:endParaRPr lang="en-CA" dirty="0">
              <a:cs typeface="Calibri"/>
            </a:endParaRPr>
          </a:p>
          <a:p>
            <a:pPr marL="342900" indent="-342900">
              <a:spcBef>
                <a:spcPct val="20000"/>
              </a:spcBef>
              <a:buChar char="•"/>
            </a:pPr>
            <a:endParaRPr lang="en-CA" dirty="0">
              <a:cs typeface="Calibri"/>
            </a:endParaRPr>
          </a:p>
        </p:txBody>
      </p:sp>
      <p:sp>
        <p:nvSpPr>
          <p:cNvPr id="4" name="Slide Number Placeholder 3"/>
          <p:cNvSpPr>
            <a:spLocks noGrp="1"/>
          </p:cNvSpPr>
          <p:nvPr>
            <p:ph type="sldNum" sz="quarter" idx="5"/>
          </p:nvPr>
        </p:nvSpPr>
        <p:spPr/>
        <p:txBody>
          <a:bodyPr/>
          <a:lstStyle/>
          <a:p>
            <a:fld id="{E44668A7-4CAC-7A43-BA5B-F604C8C609D2}" type="slidenum">
              <a:rPr lang="en-US" smtClean="0"/>
              <a:t>34</a:t>
            </a:fld>
            <a:endParaRPr lang="en-US" dirty="0"/>
          </a:p>
        </p:txBody>
      </p:sp>
    </p:spTree>
    <p:extLst>
      <p:ext uri="{BB962C8B-B14F-4D97-AF65-F5344CB8AC3E}">
        <p14:creationId xmlns:p14="http://schemas.microsoft.com/office/powerpoint/2010/main" val="2279602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1920 Times Square. How fast</a:t>
            </a:r>
            <a:r>
              <a:rPr lang="en-CA" baseline="0" dirty="0"/>
              <a:t> changed.. Infrastructure.. New skills // education needed.. ’tipping point’ … faster today…</a:t>
            </a:r>
          </a:p>
          <a:p>
            <a:endParaRPr lang="en-CA" baseline="0" dirty="0"/>
          </a:p>
          <a:p>
            <a:r>
              <a:rPr lang="en-CA" baseline="0" dirty="0"/>
              <a:t>Fast today</a:t>
            </a:r>
            <a:endParaRPr lang="en-CA" dirty="0"/>
          </a:p>
        </p:txBody>
      </p:sp>
      <p:sp>
        <p:nvSpPr>
          <p:cNvPr id="4" name="Slide Number Placeholder 3"/>
          <p:cNvSpPr>
            <a:spLocks noGrp="1"/>
          </p:cNvSpPr>
          <p:nvPr>
            <p:ph type="sldNum" sz="quarter" idx="10"/>
          </p:nvPr>
        </p:nvSpPr>
        <p:spPr/>
        <p:txBody>
          <a:bodyPr/>
          <a:lstStyle/>
          <a:p>
            <a:fld id="{4AA432FA-D88E-4B12-B17E-C0A7F12E7676}" type="slidenum">
              <a:rPr lang="en-CA" smtClean="0"/>
              <a:t>38</a:t>
            </a:fld>
            <a:endParaRPr lang="en-CA" dirty="0"/>
          </a:p>
        </p:txBody>
      </p:sp>
    </p:spTree>
    <p:extLst>
      <p:ext uri="{BB962C8B-B14F-4D97-AF65-F5344CB8AC3E}">
        <p14:creationId xmlns:p14="http://schemas.microsoft.com/office/powerpoint/2010/main" val="1768710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753C0E5-5BE2-423B-B4B5-87C0E68D80E9}" type="slidenum">
              <a:rPr lang="en-CA" smtClean="0"/>
              <a:t>39</a:t>
            </a:fld>
            <a:endParaRPr lang="en-CA" dirty="0"/>
          </a:p>
        </p:txBody>
      </p:sp>
    </p:spTree>
    <p:extLst>
      <p:ext uri="{BB962C8B-B14F-4D97-AF65-F5344CB8AC3E}">
        <p14:creationId xmlns:p14="http://schemas.microsoft.com/office/powerpoint/2010/main" val="1041865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C27A3-C382-0119-8393-6067C273A2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C2206DAA-8829-24AA-C0F9-4B7116420C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7DD25A5A-5053-EEDF-99CF-F98E65F40E8D}"/>
              </a:ext>
            </a:extLst>
          </p:cNvPr>
          <p:cNvSpPr>
            <a:spLocks noGrp="1"/>
          </p:cNvSpPr>
          <p:nvPr>
            <p:ph type="dt" sz="half" idx="10"/>
          </p:nvPr>
        </p:nvSpPr>
        <p:spPr/>
        <p:txBody>
          <a:bodyPr/>
          <a:lstStyle/>
          <a:p>
            <a:fld id="{7A03544C-D407-473F-BA79-D2008EB5C6E4}" type="datetimeFigureOut">
              <a:rPr lang="en-CA" smtClean="0"/>
              <a:t>2026-09-18</a:t>
            </a:fld>
            <a:endParaRPr lang="en-CA" dirty="0"/>
          </a:p>
        </p:txBody>
      </p:sp>
      <p:sp>
        <p:nvSpPr>
          <p:cNvPr id="5" name="Footer Placeholder 4">
            <a:extLst>
              <a:ext uri="{FF2B5EF4-FFF2-40B4-BE49-F238E27FC236}">
                <a16:creationId xmlns:a16="http://schemas.microsoft.com/office/drawing/2014/main" id="{F016C31F-C06B-812C-5D9B-46B4EA161C73}"/>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469DF572-6228-8A66-D350-1E75FC2F4E13}"/>
              </a:ext>
            </a:extLst>
          </p:cNvPr>
          <p:cNvSpPr>
            <a:spLocks noGrp="1"/>
          </p:cNvSpPr>
          <p:nvPr>
            <p:ph type="sldNum" sz="quarter" idx="12"/>
          </p:nvPr>
        </p:nvSpPr>
        <p:spPr/>
        <p:txBody>
          <a:bodyPr/>
          <a:lstStyle/>
          <a:p>
            <a:fld id="{6DDE08ED-FE65-4E46-A9DA-3419BA4A2FAB}" type="slidenum">
              <a:rPr lang="en-CA" smtClean="0"/>
              <a:t>‹#›</a:t>
            </a:fld>
            <a:endParaRPr lang="en-CA" dirty="0"/>
          </a:p>
        </p:txBody>
      </p:sp>
    </p:spTree>
    <p:extLst>
      <p:ext uri="{BB962C8B-B14F-4D97-AF65-F5344CB8AC3E}">
        <p14:creationId xmlns:p14="http://schemas.microsoft.com/office/powerpoint/2010/main" val="2704151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C14EC-2858-4686-5753-79CEA6D9499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76E7F5C-4692-69F6-8FD9-08BDB758E1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FD2B91D-81D6-897E-7E69-6711F52120BC}"/>
              </a:ext>
            </a:extLst>
          </p:cNvPr>
          <p:cNvSpPr>
            <a:spLocks noGrp="1"/>
          </p:cNvSpPr>
          <p:nvPr>
            <p:ph type="dt" sz="half" idx="10"/>
          </p:nvPr>
        </p:nvSpPr>
        <p:spPr/>
        <p:txBody>
          <a:bodyPr/>
          <a:lstStyle/>
          <a:p>
            <a:fld id="{7A03544C-D407-473F-BA79-D2008EB5C6E4}" type="datetimeFigureOut">
              <a:rPr lang="en-CA" smtClean="0"/>
              <a:t>2026-09-18</a:t>
            </a:fld>
            <a:endParaRPr lang="en-CA" dirty="0"/>
          </a:p>
        </p:txBody>
      </p:sp>
      <p:sp>
        <p:nvSpPr>
          <p:cNvPr id="5" name="Footer Placeholder 4">
            <a:extLst>
              <a:ext uri="{FF2B5EF4-FFF2-40B4-BE49-F238E27FC236}">
                <a16:creationId xmlns:a16="http://schemas.microsoft.com/office/drawing/2014/main" id="{BB7B7BA8-C115-A590-4B02-3AEBE8A15410}"/>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2A72A8F7-E950-BEC7-70F0-EC1F3AA17C2F}"/>
              </a:ext>
            </a:extLst>
          </p:cNvPr>
          <p:cNvSpPr>
            <a:spLocks noGrp="1"/>
          </p:cNvSpPr>
          <p:nvPr>
            <p:ph type="sldNum" sz="quarter" idx="12"/>
          </p:nvPr>
        </p:nvSpPr>
        <p:spPr/>
        <p:txBody>
          <a:bodyPr/>
          <a:lstStyle/>
          <a:p>
            <a:fld id="{6DDE08ED-FE65-4E46-A9DA-3419BA4A2FAB}" type="slidenum">
              <a:rPr lang="en-CA" smtClean="0"/>
              <a:t>‹#›</a:t>
            </a:fld>
            <a:endParaRPr lang="en-CA" dirty="0"/>
          </a:p>
        </p:txBody>
      </p:sp>
    </p:spTree>
    <p:extLst>
      <p:ext uri="{BB962C8B-B14F-4D97-AF65-F5344CB8AC3E}">
        <p14:creationId xmlns:p14="http://schemas.microsoft.com/office/powerpoint/2010/main" val="682837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F850E-2900-B2C6-05E2-D0920E40E2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4FAEA30-9832-0731-B7BE-FEBF422C7F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A34039-1318-12EB-8101-5F6F814CB660}"/>
              </a:ext>
            </a:extLst>
          </p:cNvPr>
          <p:cNvSpPr>
            <a:spLocks noGrp="1"/>
          </p:cNvSpPr>
          <p:nvPr>
            <p:ph type="dt" sz="half" idx="10"/>
          </p:nvPr>
        </p:nvSpPr>
        <p:spPr/>
        <p:txBody>
          <a:bodyPr/>
          <a:lstStyle/>
          <a:p>
            <a:fld id="{7A03544C-D407-473F-BA79-D2008EB5C6E4}" type="datetimeFigureOut">
              <a:rPr lang="en-CA" smtClean="0"/>
              <a:t>2026-09-18</a:t>
            </a:fld>
            <a:endParaRPr lang="en-CA" dirty="0"/>
          </a:p>
        </p:txBody>
      </p:sp>
      <p:sp>
        <p:nvSpPr>
          <p:cNvPr id="5" name="Footer Placeholder 4">
            <a:extLst>
              <a:ext uri="{FF2B5EF4-FFF2-40B4-BE49-F238E27FC236}">
                <a16:creationId xmlns:a16="http://schemas.microsoft.com/office/drawing/2014/main" id="{029FD06C-3866-725A-9F2C-FDC85AF42633}"/>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4423E9C9-A556-C62D-4348-D826A4ED5FC4}"/>
              </a:ext>
            </a:extLst>
          </p:cNvPr>
          <p:cNvSpPr>
            <a:spLocks noGrp="1"/>
          </p:cNvSpPr>
          <p:nvPr>
            <p:ph type="sldNum" sz="quarter" idx="12"/>
          </p:nvPr>
        </p:nvSpPr>
        <p:spPr/>
        <p:txBody>
          <a:bodyPr/>
          <a:lstStyle/>
          <a:p>
            <a:fld id="{6DDE08ED-FE65-4E46-A9DA-3419BA4A2FAB}" type="slidenum">
              <a:rPr lang="en-CA" smtClean="0"/>
              <a:t>‹#›</a:t>
            </a:fld>
            <a:endParaRPr lang="en-CA" dirty="0"/>
          </a:p>
        </p:txBody>
      </p:sp>
    </p:spTree>
    <p:extLst>
      <p:ext uri="{BB962C8B-B14F-4D97-AF65-F5344CB8AC3E}">
        <p14:creationId xmlns:p14="http://schemas.microsoft.com/office/powerpoint/2010/main" val="22565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C9C6F-B145-E8A5-8E76-3BE2FD20541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E4053CF-BE3F-4821-F112-794FD9E1B3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D585348A-8EE0-FB56-DF5F-68ECFF627F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77099CFF-F003-B387-6B31-1A2AFC03291A}"/>
              </a:ext>
            </a:extLst>
          </p:cNvPr>
          <p:cNvSpPr>
            <a:spLocks noGrp="1"/>
          </p:cNvSpPr>
          <p:nvPr>
            <p:ph type="dt" sz="half" idx="10"/>
          </p:nvPr>
        </p:nvSpPr>
        <p:spPr/>
        <p:txBody>
          <a:bodyPr/>
          <a:lstStyle/>
          <a:p>
            <a:fld id="{7A03544C-D407-473F-BA79-D2008EB5C6E4}" type="datetimeFigureOut">
              <a:rPr lang="en-CA" smtClean="0"/>
              <a:t>2026-09-18</a:t>
            </a:fld>
            <a:endParaRPr lang="en-CA" dirty="0"/>
          </a:p>
        </p:txBody>
      </p:sp>
      <p:sp>
        <p:nvSpPr>
          <p:cNvPr id="6" name="Footer Placeholder 5">
            <a:extLst>
              <a:ext uri="{FF2B5EF4-FFF2-40B4-BE49-F238E27FC236}">
                <a16:creationId xmlns:a16="http://schemas.microsoft.com/office/drawing/2014/main" id="{8F38E1C9-980F-D46F-5078-0D24848C3AD6}"/>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F029763F-C94F-7120-3AB5-1164AC82581F}"/>
              </a:ext>
            </a:extLst>
          </p:cNvPr>
          <p:cNvSpPr>
            <a:spLocks noGrp="1"/>
          </p:cNvSpPr>
          <p:nvPr>
            <p:ph type="sldNum" sz="quarter" idx="12"/>
          </p:nvPr>
        </p:nvSpPr>
        <p:spPr/>
        <p:txBody>
          <a:bodyPr/>
          <a:lstStyle/>
          <a:p>
            <a:fld id="{6DDE08ED-FE65-4E46-A9DA-3419BA4A2FAB}" type="slidenum">
              <a:rPr lang="en-CA" smtClean="0"/>
              <a:t>‹#›</a:t>
            </a:fld>
            <a:endParaRPr lang="en-CA" dirty="0"/>
          </a:p>
        </p:txBody>
      </p:sp>
    </p:spTree>
    <p:extLst>
      <p:ext uri="{BB962C8B-B14F-4D97-AF65-F5344CB8AC3E}">
        <p14:creationId xmlns:p14="http://schemas.microsoft.com/office/powerpoint/2010/main" val="2653722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B27F-831C-E0DB-D96E-DE1BA3D58391}"/>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1BB89EC3-09F9-F9C7-6394-7EC01CE147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EFE00D-D5C9-EA15-EBB7-931143CD08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74EAA6AB-78A1-53A8-3A4D-04631C7B7D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A5E68E-72FD-C978-2F2C-10580357F1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089BC47A-69CA-D98D-9266-7F7374BA5695}"/>
              </a:ext>
            </a:extLst>
          </p:cNvPr>
          <p:cNvSpPr>
            <a:spLocks noGrp="1"/>
          </p:cNvSpPr>
          <p:nvPr>
            <p:ph type="dt" sz="half" idx="10"/>
          </p:nvPr>
        </p:nvSpPr>
        <p:spPr/>
        <p:txBody>
          <a:bodyPr/>
          <a:lstStyle/>
          <a:p>
            <a:fld id="{7A03544C-D407-473F-BA79-D2008EB5C6E4}" type="datetimeFigureOut">
              <a:rPr lang="en-CA" smtClean="0"/>
              <a:t>2026-09-18</a:t>
            </a:fld>
            <a:endParaRPr lang="en-CA" dirty="0"/>
          </a:p>
        </p:txBody>
      </p:sp>
      <p:sp>
        <p:nvSpPr>
          <p:cNvPr id="8" name="Footer Placeholder 7">
            <a:extLst>
              <a:ext uri="{FF2B5EF4-FFF2-40B4-BE49-F238E27FC236}">
                <a16:creationId xmlns:a16="http://schemas.microsoft.com/office/drawing/2014/main" id="{838D32C2-4FA9-42EB-8F43-48BAAE1378F9}"/>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D308B354-2F8C-6A96-7AE1-6854EB851084}"/>
              </a:ext>
            </a:extLst>
          </p:cNvPr>
          <p:cNvSpPr>
            <a:spLocks noGrp="1"/>
          </p:cNvSpPr>
          <p:nvPr>
            <p:ph type="sldNum" sz="quarter" idx="12"/>
          </p:nvPr>
        </p:nvSpPr>
        <p:spPr/>
        <p:txBody>
          <a:bodyPr/>
          <a:lstStyle/>
          <a:p>
            <a:fld id="{6DDE08ED-FE65-4E46-A9DA-3419BA4A2FAB}" type="slidenum">
              <a:rPr lang="en-CA" smtClean="0"/>
              <a:t>‹#›</a:t>
            </a:fld>
            <a:endParaRPr lang="en-CA" dirty="0"/>
          </a:p>
        </p:txBody>
      </p:sp>
    </p:spTree>
    <p:extLst>
      <p:ext uri="{BB962C8B-B14F-4D97-AF65-F5344CB8AC3E}">
        <p14:creationId xmlns:p14="http://schemas.microsoft.com/office/powerpoint/2010/main" val="630856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B7D7F-C492-895D-80E8-206BAA136158}"/>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7228D31-0691-087C-16C8-0B9ECC82AF2F}"/>
              </a:ext>
            </a:extLst>
          </p:cNvPr>
          <p:cNvSpPr>
            <a:spLocks noGrp="1"/>
          </p:cNvSpPr>
          <p:nvPr>
            <p:ph type="dt" sz="half" idx="10"/>
          </p:nvPr>
        </p:nvSpPr>
        <p:spPr/>
        <p:txBody>
          <a:bodyPr/>
          <a:lstStyle/>
          <a:p>
            <a:fld id="{7A03544C-D407-473F-BA79-D2008EB5C6E4}" type="datetimeFigureOut">
              <a:rPr lang="en-CA" smtClean="0"/>
              <a:t>2026-09-18</a:t>
            </a:fld>
            <a:endParaRPr lang="en-CA" dirty="0"/>
          </a:p>
        </p:txBody>
      </p:sp>
      <p:sp>
        <p:nvSpPr>
          <p:cNvPr id="4" name="Footer Placeholder 3">
            <a:extLst>
              <a:ext uri="{FF2B5EF4-FFF2-40B4-BE49-F238E27FC236}">
                <a16:creationId xmlns:a16="http://schemas.microsoft.com/office/drawing/2014/main" id="{2870AB85-11D8-6B6E-C40D-EE7C40047093}"/>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59E7FC1A-AE2C-9854-31B8-2A2546E686AF}"/>
              </a:ext>
            </a:extLst>
          </p:cNvPr>
          <p:cNvSpPr>
            <a:spLocks noGrp="1"/>
          </p:cNvSpPr>
          <p:nvPr>
            <p:ph type="sldNum" sz="quarter" idx="12"/>
          </p:nvPr>
        </p:nvSpPr>
        <p:spPr/>
        <p:txBody>
          <a:bodyPr/>
          <a:lstStyle/>
          <a:p>
            <a:fld id="{6DDE08ED-FE65-4E46-A9DA-3419BA4A2FAB}" type="slidenum">
              <a:rPr lang="en-CA" smtClean="0"/>
              <a:t>‹#›</a:t>
            </a:fld>
            <a:endParaRPr lang="en-CA" dirty="0"/>
          </a:p>
        </p:txBody>
      </p:sp>
    </p:spTree>
    <p:extLst>
      <p:ext uri="{BB962C8B-B14F-4D97-AF65-F5344CB8AC3E}">
        <p14:creationId xmlns:p14="http://schemas.microsoft.com/office/powerpoint/2010/main" val="1748322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CD0D75-263D-BC2F-5D8D-DA047725CB13}"/>
              </a:ext>
            </a:extLst>
          </p:cNvPr>
          <p:cNvSpPr>
            <a:spLocks noGrp="1"/>
          </p:cNvSpPr>
          <p:nvPr>
            <p:ph type="dt" sz="half" idx="10"/>
          </p:nvPr>
        </p:nvSpPr>
        <p:spPr/>
        <p:txBody>
          <a:bodyPr/>
          <a:lstStyle/>
          <a:p>
            <a:fld id="{7A03544C-D407-473F-BA79-D2008EB5C6E4}" type="datetimeFigureOut">
              <a:rPr lang="en-CA" smtClean="0"/>
              <a:t>2026-09-18</a:t>
            </a:fld>
            <a:endParaRPr lang="en-CA" dirty="0"/>
          </a:p>
        </p:txBody>
      </p:sp>
      <p:sp>
        <p:nvSpPr>
          <p:cNvPr id="3" name="Footer Placeholder 2">
            <a:extLst>
              <a:ext uri="{FF2B5EF4-FFF2-40B4-BE49-F238E27FC236}">
                <a16:creationId xmlns:a16="http://schemas.microsoft.com/office/drawing/2014/main" id="{130E3D36-33C0-F725-57B1-24782D1A8FE5}"/>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82AE2419-D69E-FE50-DBF3-9FAC6A6D7A80}"/>
              </a:ext>
            </a:extLst>
          </p:cNvPr>
          <p:cNvSpPr>
            <a:spLocks noGrp="1"/>
          </p:cNvSpPr>
          <p:nvPr>
            <p:ph type="sldNum" sz="quarter" idx="12"/>
          </p:nvPr>
        </p:nvSpPr>
        <p:spPr/>
        <p:txBody>
          <a:bodyPr/>
          <a:lstStyle/>
          <a:p>
            <a:fld id="{6DDE08ED-FE65-4E46-A9DA-3419BA4A2FAB}" type="slidenum">
              <a:rPr lang="en-CA" smtClean="0"/>
              <a:t>‹#›</a:t>
            </a:fld>
            <a:endParaRPr lang="en-CA" dirty="0"/>
          </a:p>
        </p:txBody>
      </p:sp>
    </p:spTree>
    <p:extLst>
      <p:ext uri="{BB962C8B-B14F-4D97-AF65-F5344CB8AC3E}">
        <p14:creationId xmlns:p14="http://schemas.microsoft.com/office/powerpoint/2010/main" val="2726011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AB0B2-42CC-CA64-7DAA-BDE0A2893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D3A0857-9FF6-C379-8861-FC54A5BB0C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334545CF-92C4-95A4-334E-265483772D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2EF56F-561A-CD65-6EE3-A9A1E84139A8}"/>
              </a:ext>
            </a:extLst>
          </p:cNvPr>
          <p:cNvSpPr>
            <a:spLocks noGrp="1"/>
          </p:cNvSpPr>
          <p:nvPr>
            <p:ph type="dt" sz="half" idx="10"/>
          </p:nvPr>
        </p:nvSpPr>
        <p:spPr/>
        <p:txBody>
          <a:bodyPr/>
          <a:lstStyle/>
          <a:p>
            <a:fld id="{7A03544C-D407-473F-BA79-D2008EB5C6E4}" type="datetimeFigureOut">
              <a:rPr lang="en-CA" smtClean="0"/>
              <a:t>2026-09-18</a:t>
            </a:fld>
            <a:endParaRPr lang="en-CA" dirty="0"/>
          </a:p>
        </p:txBody>
      </p:sp>
      <p:sp>
        <p:nvSpPr>
          <p:cNvPr id="6" name="Footer Placeholder 5">
            <a:extLst>
              <a:ext uri="{FF2B5EF4-FFF2-40B4-BE49-F238E27FC236}">
                <a16:creationId xmlns:a16="http://schemas.microsoft.com/office/drawing/2014/main" id="{D0C1E73F-BA9F-257A-9CD3-2FC390FDC9D2}"/>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6513200F-2461-6BF3-B757-7D140973B1C7}"/>
              </a:ext>
            </a:extLst>
          </p:cNvPr>
          <p:cNvSpPr>
            <a:spLocks noGrp="1"/>
          </p:cNvSpPr>
          <p:nvPr>
            <p:ph type="sldNum" sz="quarter" idx="12"/>
          </p:nvPr>
        </p:nvSpPr>
        <p:spPr/>
        <p:txBody>
          <a:bodyPr/>
          <a:lstStyle/>
          <a:p>
            <a:fld id="{6DDE08ED-FE65-4E46-A9DA-3419BA4A2FAB}" type="slidenum">
              <a:rPr lang="en-CA" smtClean="0"/>
              <a:t>‹#›</a:t>
            </a:fld>
            <a:endParaRPr lang="en-CA" dirty="0"/>
          </a:p>
        </p:txBody>
      </p:sp>
    </p:spTree>
    <p:extLst>
      <p:ext uri="{BB962C8B-B14F-4D97-AF65-F5344CB8AC3E}">
        <p14:creationId xmlns:p14="http://schemas.microsoft.com/office/powerpoint/2010/main" val="109192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3F22C-FBDC-0261-F82F-385B45CA93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4BE90E3B-7287-8155-1D1E-7981B55F1B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B7E43704-7E06-5E95-0159-E8C5CC53FA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00CD99-FF6A-A7E9-95E7-956A4479EC8C}"/>
              </a:ext>
            </a:extLst>
          </p:cNvPr>
          <p:cNvSpPr>
            <a:spLocks noGrp="1"/>
          </p:cNvSpPr>
          <p:nvPr>
            <p:ph type="dt" sz="half" idx="10"/>
          </p:nvPr>
        </p:nvSpPr>
        <p:spPr/>
        <p:txBody>
          <a:bodyPr/>
          <a:lstStyle/>
          <a:p>
            <a:fld id="{7A03544C-D407-473F-BA79-D2008EB5C6E4}" type="datetimeFigureOut">
              <a:rPr lang="en-CA" smtClean="0"/>
              <a:t>2026-09-18</a:t>
            </a:fld>
            <a:endParaRPr lang="en-CA" dirty="0"/>
          </a:p>
        </p:txBody>
      </p:sp>
      <p:sp>
        <p:nvSpPr>
          <p:cNvPr id="6" name="Footer Placeholder 5">
            <a:extLst>
              <a:ext uri="{FF2B5EF4-FFF2-40B4-BE49-F238E27FC236}">
                <a16:creationId xmlns:a16="http://schemas.microsoft.com/office/drawing/2014/main" id="{EBAF95B9-5965-9FE6-53FA-B29EC1DBFD99}"/>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FEF22AB6-A866-E39A-8FCF-5E4BF35E52AC}"/>
              </a:ext>
            </a:extLst>
          </p:cNvPr>
          <p:cNvSpPr>
            <a:spLocks noGrp="1"/>
          </p:cNvSpPr>
          <p:nvPr>
            <p:ph type="sldNum" sz="quarter" idx="12"/>
          </p:nvPr>
        </p:nvSpPr>
        <p:spPr/>
        <p:txBody>
          <a:bodyPr/>
          <a:lstStyle/>
          <a:p>
            <a:fld id="{6DDE08ED-FE65-4E46-A9DA-3419BA4A2FAB}" type="slidenum">
              <a:rPr lang="en-CA" smtClean="0"/>
              <a:t>‹#›</a:t>
            </a:fld>
            <a:endParaRPr lang="en-CA" dirty="0"/>
          </a:p>
        </p:txBody>
      </p:sp>
    </p:spTree>
    <p:extLst>
      <p:ext uri="{BB962C8B-B14F-4D97-AF65-F5344CB8AC3E}">
        <p14:creationId xmlns:p14="http://schemas.microsoft.com/office/powerpoint/2010/main" val="2733206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894C5-A004-8369-481D-FDF01A5C0B0A}"/>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7FB2F09-8381-7D34-208B-4A589304DD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9FF05EF-C50C-F4F9-1949-437399980B68}"/>
              </a:ext>
            </a:extLst>
          </p:cNvPr>
          <p:cNvSpPr>
            <a:spLocks noGrp="1"/>
          </p:cNvSpPr>
          <p:nvPr>
            <p:ph type="dt" sz="half" idx="10"/>
          </p:nvPr>
        </p:nvSpPr>
        <p:spPr/>
        <p:txBody>
          <a:bodyPr/>
          <a:lstStyle/>
          <a:p>
            <a:fld id="{7A03544C-D407-473F-BA79-D2008EB5C6E4}" type="datetimeFigureOut">
              <a:rPr lang="en-CA" smtClean="0"/>
              <a:t>2026-09-18</a:t>
            </a:fld>
            <a:endParaRPr lang="en-CA" dirty="0"/>
          </a:p>
        </p:txBody>
      </p:sp>
      <p:sp>
        <p:nvSpPr>
          <p:cNvPr id="5" name="Footer Placeholder 4">
            <a:extLst>
              <a:ext uri="{FF2B5EF4-FFF2-40B4-BE49-F238E27FC236}">
                <a16:creationId xmlns:a16="http://schemas.microsoft.com/office/drawing/2014/main" id="{6CCA7735-67F5-04C5-1356-360313D9BF0B}"/>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3266AE41-87B4-B9E8-3F80-3FD0BA1C9503}"/>
              </a:ext>
            </a:extLst>
          </p:cNvPr>
          <p:cNvSpPr>
            <a:spLocks noGrp="1"/>
          </p:cNvSpPr>
          <p:nvPr>
            <p:ph type="sldNum" sz="quarter" idx="12"/>
          </p:nvPr>
        </p:nvSpPr>
        <p:spPr/>
        <p:txBody>
          <a:bodyPr/>
          <a:lstStyle/>
          <a:p>
            <a:fld id="{6DDE08ED-FE65-4E46-A9DA-3419BA4A2FAB}" type="slidenum">
              <a:rPr lang="en-CA" smtClean="0"/>
              <a:t>‹#›</a:t>
            </a:fld>
            <a:endParaRPr lang="en-CA" dirty="0"/>
          </a:p>
        </p:txBody>
      </p:sp>
    </p:spTree>
    <p:extLst>
      <p:ext uri="{BB962C8B-B14F-4D97-AF65-F5344CB8AC3E}">
        <p14:creationId xmlns:p14="http://schemas.microsoft.com/office/powerpoint/2010/main" val="2024854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314914-5BE3-17A1-0A17-7B4C26F8D0F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6319C2E9-A0F0-6616-57DC-3AFFEC7419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DECDDAD-21BF-F9E0-E6F4-5E19371FD8DE}"/>
              </a:ext>
            </a:extLst>
          </p:cNvPr>
          <p:cNvSpPr>
            <a:spLocks noGrp="1"/>
          </p:cNvSpPr>
          <p:nvPr>
            <p:ph type="dt" sz="half" idx="10"/>
          </p:nvPr>
        </p:nvSpPr>
        <p:spPr/>
        <p:txBody>
          <a:bodyPr/>
          <a:lstStyle/>
          <a:p>
            <a:fld id="{7A03544C-D407-473F-BA79-D2008EB5C6E4}" type="datetimeFigureOut">
              <a:rPr lang="en-CA" smtClean="0"/>
              <a:t>2026-09-18</a:t>
            </a:fld>
            <a:endParaRPr lang="en-CA" dirty="0"/>
          </a:p>
        </p:txBody>
      </p:sp>
      <p:sp>
        <p:nvSpPr>
          <p:cNvPr id="5" name="Footer Placeholder 4">
            <a:extLst>
              <a:ext uri="{FF2B5EF4-FFF2-40B4-BE49-F238E27FC236}">
                <a16:creationId xmlns:a16="http://schemas.microsoft.com/office/drawing/2014/main" id="{49916196-13C1-EB97-08B6-737461ECA0C4}"/>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2F6C6197-8701-52EF-F65D-4083D73751AC}"/>
              </a:ext>
            </a:extLst>
          </p:cNvPr>
          <p:cNvSpPr>
            <a:spLocks noGrp="1"/>
          </p:cNvSpPr>
          <p:nvPr>
            <p:ph type="sldNum" sz="quarter" idx="12"/>
          </p:nvPr>
        </p:nvSpPr>
        <p:spPr/>
        <p:txBody>
          <a:bodyPr/>
          <a:lstStyle/>
          <a:p>
            <a:fld id="{6DDE08ED-FE65-4E46-A9DA-3419BA4A2FAB}" type="slidenum">
              <a:rPr lang="en-CA" smtClean="0"/>
              <a:t>‹#›</a:t>
            </a:fld>
            <a:endParaRPr lang="en-CA" dirty="0"/>
          </a:p>
        </p:txBody>
      </p:sp>
    </p:spTree>
    <p:extLst>
      <p:ext uri="{BB962C8B-B14F-4D97-AF65-F5344CB8AC3E}">
        <p14:creationId xmlns:p14="http://schemas.microsoft.com/office/powerpoint/2010/main" val="115126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 name="Text Placeholder 7"/>
          <p:cNvSpPr>
            <a:spLocks noGrp="1"/>
          </p:cNvSpPr>
          <p:nvPr>
            <p:ph type="body" sz="quarter" idx="14" hasCustomPrompt="1"/>
          </p:nvPr>
        </p:nvSpPr>
        <p:spPr>
          <a:xfrm>
            <a:off x="475488" y="1177925"/>
            <a:ext cx="8534400" cy="769938"/>
          </a:xfrm>
          <a:prstGeom prst="rect">
            <a:avLst/>
          </a:prstGeom>
        </p:spPr>
        <p:txBody>
          <a:bodyPr vert="horz" lIns="0" tIns="0" rIns="0" bIns="0"/>
          <a:lstStyle>
            <a:lvl1pPr marL="0" indent="0">
              <a:lnSpc>
                <a:spcPts val="3000"/>
              </a:lnSpc>
              <a:spcBef>
                <a:spcPts val="0"/>
              </a:spcBef>
              <a:buNone/>
              <a:defRPr b="1" i="0" cap="all" baseline="0">
                <a:solidFill>
                  <a:schemeClr val="bg1"/>
                </a:solidFill>
                <a:latin typeface="Verdana"/>
                <a:cs typeface="Verdana"/>
              </a:defRPr>
            </a:lvl1pPr>
            <a:lvl2pPr>
              <a:buNone/>
              <a:defRPr b="1" i="0" cap="all">
                <a:solidFill>
                  <a:schemeClr val="bg1"/>
                </a:solidFill>
                <a:latin typeface="Verdana"/>
                <a:cs typeface="Verdana"/>
              </a:defRPr>
            </a:lvl2pPr>
            <a:lvl3pPr>
              <a:buNone/>
              <a:defRPr b="1" i="0" cap="all">
                <a:solidFill>
                  <a:schemeClr val="bg1"/>
                </a:solidFill>
                <a:latin typeface="Verdana"/>
                <a:cs typeface="Verdana"/>
              </a:defRPr>
            </a:lvl3pPr>
            <a:lvl4pPr>
              <a:buNone/>
              <a:defRPr b="1" i="0" cap="all">
                <a:solidFill>
                  <a:schemeClr val="bg1"/>
                </a:solidFill>
                <a:latin typeface="Verdana"/>
                <a:cs typeface="Verdana"/>
              </a:defRPr>
            </a:lvl4pPr>
            <a:lvl5pPr>
              <a:buNone/>
              <a:defRPr b="1" i="0" cap="all">
                <a:solidFill>
                  <a:schemeClr val="bg1"/>
                </a:solidFill>
                <a:latin typeface="Verdana"/>
                <a:cs typeface="Verdana"/>
              </a:defRPr>
            </a:lvl5pPr>
          </a:lstStyle>
          <a:p>
            <a:pPr lvl="0"/>
            <a:r>
              <a:rPr lang="en-CA"/>
              <a:t>Content slide</a:t>
            </a:r>
            <a:endParaRPr lang="en-US"/>
          </a:p>
        </p:txBody>
      </p:sp>
      <p:sp>
        <p:nvSpPr>
          <p:cNvPr id="5" name="Text Placeholder 11"/>
          <p:cNvSpPr>
            <a:spLocks noGrp="1"/>
          </p:cNvSpPr>
          <p:nvPr>
            <p:ph type="body" sz="quarter" idx="11" hasCustomPrompt="1"/>
          </p:nvPr>
        </p:nvSpPr>
        <p:spPr>
          <a:xfrm>
            <a:off x="982133" y="2265825"/>
            <a:ext cx="10081121" cy="274320"/>
          </a:xfrm>
          <a:prstGeom prst="rect">
            <a:avLst/>
          </a:prstGeom>
        </p:spPr>
        <p:txBody>
          <a:bodyPr vert="horz" lIns="0" tIns="0" rIns="0" bIns="0"/>
          <a:lstStyle>
            <a:lvl1pPr marL="0" marR="0" indent="0" algn="l" defTabSz="457200" rtl="0" eaLnBrk="1" fontAlgn="auto" latinLnBrk="0" hangingPunct="1">
              <a:lnSpc>
                <a:spcPts val="1800"/>
              </a:lnSpc>
              <a:spcBef>
                <a:spcPts val="0"/>
              </a:spcBef>
              <a:spcAft>
                <a:spcPts val="0"/>
              </a:spcAft>
              <a:buClrTx/>
              <a:buSzTx/>
              <a:buFont typeface="Arial"/>
              <a:buNone/>
              <a:tabLst/>
              <a:defRPr sz="2400" b="1" i="0" baseline="0">
                <a:solidFill>
                  <a:srgbClr val="63C4DA"/>
                </a:solidFill>
                <a:latin typeface="Verdana"/>
                <a:cs typeface="Verdana"/>
              </a:defRPr>
            </a:lvl1pPr>
          </a:lstStyle>
          <a:p>
            <a:pPr lvl="0"/>
            <a:r>
              <a:rPr lang="en-CA"/>
              <a:t>Subhead (select grid to delete after use)</a:t>
            </a:r>
          </a:p>
        </p:txBody>
      </p:sp>
      <p:sp>
        <p:nvSpPr>
          <p:cNvPr id="7" name="Content Placeholder 12"/>
          <p:cNvSpPr>
            <a:spLocks noGrp="1"/>
          </p:cNvSpPr>
          <p:nvPr>
            <p:ph sz="quarter" idx="16"/>
          </p:nvPr>
        </p:nvSpPr>
        <p:spPr>
          <a:xfrm>
            <a:off x="982134" y="2540145"/>
            <a:ext cx="10081380" cy="3547872"/>
          </a:xfrm>
          <a:prstGeom prst="rect">
            <a:avLst/>
          </a:prstGeom>
        </p:spPr>
        <p:txBody>
          <a:bodyPr vert="horz"/>
          <a:lstStyle>
            <a:lvl1pPr>
              <a:defRPr sz="2400">
                <a:solidFill>
                  <a:schemeClr val="bg1"/>
                </a:solidFill>
                <a:latin typeface="Verdana"/>
                <a:cs typeface="Verdana"/>
              </a:defRPr>
            </a:lvl1pPr>
            <a:lvl2pPr>
              <a:defRPr sz="2000">
                <a:solidFill>
                  <a:schemeClr val="bg1"/>
                </a:solidFill>
                <a:latin typeface="Verdana"/>
                <a:cs typeface="Verdana"/>
              </a:defRPr>
            </a:lvl2pPr>
            <a:lvl3pPr>
              <a:defRPr sz="1800">
                <a:solidFill>
                  <a:schemeClr val="bg1"/>
                </a:solidFill>
                <a:latin typeface="Verdana"/>
                <a:cs typeface="Verdana"/>
              </a:defRPr>
            </a:lvl3pPr>
            <a:lvl4pPr>
              <a:defRPr sz="1600">
                <a:solidFill>
                  <a:schemeClr val="bg1"/>
                </a:solidFill>
                <a:latin typeface="Verdana"/>
                <a:cs typeface="Verdana"/>
              </a:defRPr>
            </a:lvl4pPr>
            <a:lvl5pPr>
              <a:defRPr sz="1400" baseline="0">
                <a:solidFill>
                  <a:schemeClr val="bg1"/>
                </a:solidFill>
                <a:latin typeface="Verdana"/>
                <a:cs typeface="Verdana"/>
              </a:defRPr>
            </a:lvl5pPr>
          </a:lstStyle>
          <a:p>
            <a:pPr lvl="0"/>
            <a:r>
              <a:rPr lang="en-CA"/>
              <a:t>Click to edit</a:t>
            </a:r>
          </a:p>
          <a:p>
            <a:pPr lvl="1"/>
            <a:r>
              <a:rPr lang="en-CA"/>
              <a:t>Second level</a:t>
            </a:r>
          </a:p>
          <a:p>
            <a:pPr lvl="2"/>
            <a:r>
              <a:rPr lang="en-CA"/>
              <a:t>Third level</a:t>
            </a:r>
          </a:p>
          <a:p>
            <a:pPr lvl="3"/>
            <a:r>
              <a:rPr lang="en-CA"/>
              <a:t>Fourth level</a:t>
            </a:r>
          </a:p>
          <a:p>
            <a:pPr lvl="4"/>
            <a:r>
              <a:rPr lang="en-CA"/>
              <a:t>Fifth level</a:t>
            </a:r>
          </a:p>
          <a:p>
            <a:pPr lvl="4"/>
            <a:endParaRPr lang="en-CA"/>
          </a:p>
        </p:txBody>
      </p:sp>
    </p:spTree>
    <p:extLst>
      <p:ext uri="{BB962C8B-B14F-4D97-AF65-F5344CB8AC3E}">
        <p14:creationId xmlns:p14="http://schemas.microsoft.com/office/powerpoint/2010/main" val="3071889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3" name="Text Placeholder 7"/>
          <p:cNvSpPr>
            <a:spLocks noGrp="1"/>
          </p:cNvSpPr>
          <p:nvPr>
            <p:ph type="body" sz="quarter" idx="14" hasCustomPrompt="1"/>
          </p:nvPr>
        </p:nvSpPr>
        <p:spPr>
          <a:xfrm>
            <a:off x="475489" y="1993148"/>
            <a:ext cx="5855764" cy="1413354"/>
          </a:xfrm>
          <a:prstGeom prst="rect">
            <a:avLst/>
          </a:prstGeom>
        </p:spPr>
        <p:txBody>
          <a:bodyPr vert="horz" lIns="0" tIns="0" bIns="0"/>
          <a:lstStyle>
            <a:lvl1pPr marL="0" indent="0">
              <a:lnSpc>
                <a:spcPts val="3000"/>
              </a:lnSpc>
              <a:spcBef>
                <a:spcPts val="0"/>
              </a:spcBef>
              <a:buNone/>
              <a:defRPr b="1" i="0" cap="all">
                <a:solidFill>
                  <a:schemeClr val="bg1"/>
                </a:solidFill>
                <a:latin typeface="Verdana"/>
                <a:cs typeface="Verdana"/>
              </a:defRPr>
            </a:lvl1pPr>
            <a:lvl2pPr>
              <a:buNone/>
              <a:defRPr b="1" i="0" cap="all">
                <a:solidFill>
                  <a:schemeClr val="bg1"/>
                </a:solidFill>
                <a:latin typeface="Verdana"/>
                <a:cs typeface="Verdana"/>
              </a:defRPr>
            </a:lvl2pPr>
            <a:lvl3pPr>
              <a:buNone/>
              <a:defRPr b="1" i="0" cap="all">
                <a:solidFill>
                  <a:schemeClr val="bg1"/>
                </a:solidFill>
                <a:latin typeface="Verdana"/>
                <a:cs typeface="Verdana"/>
              </a:defRPr>
            </a:lvl3pPr>
            <a:lvl4pPr>
              <a:buNone/>
              <a:defRPr b="1" i="0" cap="all">
                <a:solidFill>
                  <a:schemeClr val="bg1"/>
                </a:solidFill>
                <a:latin typeface="Verdana"/>
                <a:cs typeface="Verdana"/>
              </a:defRPr>
            </a:lvl4pPr>
            <a:lvl5pPr>
              <a:buNone/>
              <a:defRPr b="1" i="0" cap="all">
                <a:solidFill>
                  <a:schemeClr val="bg1"/>
                </a:solidFill>
                <a:latin typeface="Verdana"/>
                <a:cs typeface="Verdana"/>
              </a:defRPr>
            </a:lvl5pPr>
          </a:lstStyle>
          <a:p>
            <a:pPr lvl="0"/>
            <a:r>
              <a:rPr lang="en-CA" dirty="0"/>
              <a:t>Subsection</a:t>
            </a:r>
            <a:br>
              <a:rPr lang="en-CA" dirty="0"/>
            </a:br>
            <a:r>
              <a:rPr lang="en-CA" dirty="0"/>
              <a:t>divider</a:t>
            </a:r>
            <a:endParaRPr lang="en-US" dirty="0"/>
          </a:p>
        </p:txBody>
      </p:sp>
    </p:spTree>
    <p:extLst>
      <p:ext uri="{BB962C8B-B14F-4D97-AF65-F5344CB8AC3E}">
        <p14:creationId xmlns:p14="http://schemas.microsoft.com/office/powerpoint/2010/main" val="1121071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Text Placeholder 7"/>
          <p:cNvSpPr>
            <a:spLocks noGrp="1"/>
          </p:cNvSpPr>
          <p:nvPr>
            <p:ph type="body" sz="quarter" idx="14" hasCustomPrompt="1"/>
          </p:nvPr>
        </p:nvSpPr>
        <p:spPr>
          <a:xfrm>
            <a:off x="475489" y="1993148"/>
            <a:ext cx="5855764" cy="1413354"/>
          </a:xfrm>
          <a:prstGeom prst="rect">
            <a:avLst/>
          </a:prstGeom>
        </p:spPr>
        <p:txBody>
          <a:bodyPr vert="horz" lIns="0" tIns="0" bIns="0"/>
          <a:lstStyle>
            <a:lvl1pPr marL="0" indent="0">
              <a:lnSpc>
                <a:spcPts val="3000"/>
              </a:lnSpc>
              <a:spcBef>
                <a:spcPts val="0"/>
              </a:spcBef>
              <a:buNone/>
              <a:defRPr b="1" i="0" cap="all">
                <a:solidFill>
                  <a:schemeClr val="bg1"/>
                </a:solidFill>
                <a:latin typeface="Verdana"/>
                <a:cs typeface="Verdana"/>
              </a:defRPr>
            </a:lvl1pPr>
            <a:lvl2pPr>
              <a:buNone/>
              <a:defRPr b="1" i="0" cap="all">
                <a:solidFill>
                  <a:schemeClr val="bg1"/>
                </a:solidFill>
                <a:latin typeface="Verdana"/>
                <a:cs typeface="Verdana"/>
              </a:defRPr>
            </a:lvl2pPr>
            <a:lvl3pPr>
              <a:buNone/>
              <a:defRPr b="1" i="0" cap="all">
                <a:solidFill>
                  <a:schemeClr val="bg1"/>
                </a:solidFill>
                <a:latin typeface="Verdana"/>
                <a:cs typeface="Verdana"/>
              </a:defRPr>
            </a:lvl3pPr>
            <a:lvl4pPr>
              <a:buNone/>
              <a:defRPr b="1" i="0" cap="all">
                <a:solidFill>
                  <a:schemeClr val="bg1"/>
                </a:solidFill>
                <a:latin typeface="Verdana"/>
                <a:cs typeface="Verdana"/>
              </a:defRPr>
            </a:lvl4pPr>
            <a:lvl5pPr>
              <a:buNone/>
              <a:defRPr b="1" i="0" cap="all">
                <a:solidFill>
                  <a:schemeClr val="bg1"/>
                </a:solidFill>
                <a:latin typeface="Verdana"/>
                <a:cs typeface="Verdana"/>
              </a:defRPr>
            </a:lvl5pPr>
          </a:lstStyle>
          <a:p>
            <a:pPr lvl="0"/>
            <a:r>
              <a:rPr lang="en-CA" dirty="0"/>
              <a:t>Subsection</a:t>
            </a:r>
            <a:br>
              <a:rPr lang="en-CA" dirty="0"/>
            </a:br>
            <a:r>
              <a:rPr lang="en-CA" dirty="0"/>
              <a:t>divider</a:t>
            </a:r>
            <a:endParaRPr lang="en-US" dirty="0"/>
          </a:p>
        </p:txBody>
      </p:sp>
    </p:spTree>
    <p:extLst>
      <p:ext uri="{BB962C8B-B14F-4D97-AF65-F5344CB8AC3E}">
        <p14:creationId xmlns:p14="http://schemas.microsoft.com/office/powerpoint/2010/main" val="36737924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3" name="Text Placeholder 7"/>
          <p:cNvSpPr>
            <a:spLocks noGrp="1"/>
          </p:cNvSpPr>
          <p:nvPr>
            <p:ph type="body" sz="quarter" idx="14" hasCustomPrompt="1"/>
          </p:nvPr>
        </p:nvSpPr>
        <p:spPr>
          <a:xfrm>
            <a:off x="475489" y="1993148"/>
            <a:ext cx="5855764" cy="1413354"/>
          </a:xfrm>
          <a:prstGeom prst="rect">
            <a:avLst/>
          </a:prstGeom>
        </p:spPr>
        <p:txBody>
          <a:bodyPr vert="horz" lIns="0" tIns="0" bIns="0"/>
          <a:lstStyle>
            <a:lvl1pPr marL="0" indent="0">
              <a:lnSpc>
                <a:spcPts val="3000"/>
              </a:lnSpc>
              <a:spcBef>
                <a:spcPts val="0"/>
              </a:spcBef>
              <a:buNone/>
              <a:defRPr b="1" i="0" cap="all">
                <a:solidFill>
                  <a:schemeClr val="bg1"/>
                </a:solidFill>
                <a:latin typeface="Verdana"/>
                <a:cs typeface="Verdana"/>
              </a:defRPr>
            </a:lvl1pPr>
            <a:lvl2pPr>
              <a:buNone/>
              <a:defRPr b="1" i="0" cap="all">
                <a:solidFill>
                  <a:schemeClr val="bg1"/>
                </a:solidFill>
                <a:latin typeface="Verdana"/>
                <a:cs typeface="Verdana"/>
              </a:defRPr>
            </a:lvl2pPr>
            <a:lvl3pPr>
              <a:buNone/>
              <a:defRPr b="1" i="0" cap="all">
                <a:solidFill>
                  <a:schemeClr val="bg1"/>
                </a:solidFill>
                <a:latin typeface="Verdana"/>
                <a:cs typeface="Verdana"/>
              </a:defRPr>
            </a:lvl3pPr>
            <a:lvl4pPr>
              <a:buNone/>
              <a:defRPr b="1" i="0" cap="all">
                <a:solidFill>
                  <a:schemeClr val="bg1"/>
                </a:solidFill>
                <a:latin typeface="Verdana"/>
                <a:cs typeface="Verdana"/>
              </a:defRPr>
            </a:lvl4pPr>
            <a:lvl5pPr>
              <a:buNone/>
              <a:defRPr b="1" i="0" cap="all">
                <a:solidFill>
                  <a:schemeClr val="bg1"/>
                </a:solidFill>
                <a:latin typeface="Verdana"/>
                <a:cs typeface="Verdana"/>
              </a:defRPr>
            </a:lvl5pPr>
          </a:lstStyle>
          <a:p>
            <a:pPr lvl="0"/>
            <a:r>
              <a:rPr lang="en-CA" dirty="0"/>
              <a:t>Subsection</a:t>
            </a:r>
            <a:br>
              <a:rPr lang="en-CA" dirty="0"/>
            </a:br>
            <a:r>
              <a:rPr lang="en-CA" dirty="0"/>
              <a:t>divider</a:t>
            </a:r>
            <a:endParaRPr lang="en-US" dirty="0"/>
          </a:p>
        </p:txBody>
      </p:sp>
    </p:spTree>
    <p:extLst>
      <p:ext uri="{BB962C8B-B14F-4D97-AF65-F5344CB8AC3E}">
        <p14:creationId xmlns:p14="http://schemas.microsoft.com/office/powerpoint/2010/main" val="37971047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
        <p:nvSpPr>
          <p:cNvPr id="3" name="Text Placeholder 7"/>
          <p:cNvSpPr>
            <a:spLocks noGrp="1"/>
          </p:cNvSpPr>
          <p:nvPr>
            <p:ph type="body" sz="quarter" idx="14" hasCustomPrompt="1"/>
          </p:nvPr>
        </p:nvSpPr>
        <p:spPr>
          <a:xfrm>
            <a:off x="475489" y="1993148"/>
            <a:ext cx="5855764" cy="1413354"/>
          </a:xfrm>
          <a:prstGeom prst="rect">
            <a:avLst/>
          </a:prstGeom>
        </p:spPr>
        <p:txBody>
          <a:bodyPr vert="horz" lIns="0" tIns="0" bIns="0"/>
          <a:lstStyle>
            <a:lvl1pPr marL="0" indent="0">
              <a:lnSpc>
                <a:spcPts val="3000"/>
              </a:lnSpc>
              <a:spcBef>
                <a:spcPts val="0"/>
              </a:spcBef>
              <a:buNone/>
              <a:defRPr b="1" i="0" cap="all">
                <a:solidFill>
                  <a:schemeClr val="bg1"/>
                </a:solidFill>
                <a:latin typeface="Verdana"/>
                <a:cs typeface="Verdana"/>
              </a:defRPr>
            </a:lvl1pPr>
            <a:lvl2pPr>
              <a:buNone/>
              <a:defRPr b="1" i="0" cap="all">
                <a:solidFill>
                  <a:schemeClr val="bg1"/>
                </a:solidFill>
                <a:latin typeface="Verdana"/>
                <a:cs typeface="Verdana"/>
              </a:defRPr>
            </a:lvl2pPr>
            <a:lvl3pPr>
              <a:buNone/>
              <a:defRPr b="1" i="0" cap="all">
                <a:solidFill>
                  <a:schemeClr val="bg1"/>
                </a:solidFill>
                <a:latin typeface="Verdana"/>
                <a:cs typeface="Verdana"/>
              </a:defRPr>
            </a:lvl3pPr>
            <a:lvl4pPr>
              <a:buNone/>
              <a:defRPr b="1" i="0" cap="all">
                <a:solidFill>
                  <a:schemeClr val="bg1"/>
                </a:solidFill>
                <a:latin typeface="Verdana"/>
                <a:cs typeface="Verdana"/>
              </a:defRPr>
            </a:lvl4pPr>
            <a:lvl5pPr>
              <a:buNone/>
              <a:defRPr b="1" i="0" cap="all">
                <a:solidFill>
                  <a:schemeClr val="bg1"/>
                </a:solidFill>
                <a:latin typeface="Verdana"/>
                <a:cs typeface="Verdana"/>
              </a:defRPr>
            </a:lvl5pPr>
          </a:lstStyle>
          <a:p>
            <a:pPr lvl="0"/>
            <a:r>
              <a:rPr lang="en-CA" dirty="0"/>
              <a:t>Subsection</a:t>
            </a:r>
            <a:br>
              <a:rPr lang="en-CA" dirty="0"/>
            </a:br>
            <a:r>
              <a:rPr lang="en-CA" dirty="0"/>
              <a:t>divider</a:t>
            </a:r>
            <a:endParaRPr lang="en-US" dirty="0"/>
          </a:p>
        </p:txBody>
      </p:sp>
    </p:spTree>
    <p:extLst>
      <p:ext uri="{BB962C8B-B14F-4D97-AF65-F5344CB8AC3E}">
        <p14:creationId xmlns:p14="http://schemas.microsoft.com/office/powerpoint/2010/main" val="27289101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
        <p:nvSpPr>
          <p:cNvPr id="3" name="Text Placeholder 7"/>
          <p:cNvSpPr>
            <a:spLocks noGrp="1"/>
          </p:cNvSpPr>
          <p:nvPr>
            <p:ph type="body" sz="quarter" idx="14" hasCustomPrompt="1"/>
          </p:nvPr>
        </p:nvSpPr>
        <p:spPr>
          <a:xfrm>
            <a:off x="475489" y="1993148"/>
            <a:ext cx="5855764" cy="1413354"/>
          </a:xfrm>
          <a:prstGeom prst="rect">
            <a:avLst/>
          </a:prstGeom>
        </p:spPr>
        <p:txBody>
          <a:bodyPr vert="horz" lIns="0" tIns="0" bIns="0"/>
          <a:lstStyle>
            <a:lvl1pPr marL="0" indent="0">
              <a:lnSpc>
                <a:spcPts val="3000"/>
              </a:lnSpc>
              <a:spcBef>
                <a:spcPts val="0"/>
              </a:spcBef>
              <a:buNone/>
              <a:defRPr b="1" i="0" cap="all">
                <a:solidFill>
                  <a:schemeClr val="bg1"/>
                </a:solidFill>
                <a:latin typeface="Verdana"/>
                <a:cs typeface="Verdana"/>
              </a:defRPr>
            </a:lvl1pPr>
            <a:lvl2pPr>
              <a:buNone/>
              <a:defRPr b="1" i="0" cap="all">
                <a:solidFill>
                  <a:schemeClr val="bg1"/>
                </a:solidFill>
                <a:latin typeface="Verdana"/>
                <a:cs typeface="Verdana"/>
              </a:defRPr>
            </a:lvl2pPr>
            <a:lvl3pPr>
              <a:buNone/>
              <a:defRPr b="1" i="0" cap="all">
                <a:solidFill>
                  <a:schemeClr val="bg1"/>
                </a:solidFill>
                <a:latin typeface="Verdana"/>
                <a:cs typeface="Verdana"/>
              </a:defRPr>
            </a:lvl3pPr>
            <a:lvl4pPr>
              <a:buNone/>
              <a:defRPr b="1" i="0" cap="all">
                <a:solidFill>
                  <a:schemeClr val="bg1"/>
                </a:solidFill>
                <a:latin typeface="Verdana"/>
                <a:cs typeface="Verdana"/>
              </a:defRPr>
            </a:lvl4pPr>
            <a:lvl5pPr>
              <a:buNone/>
              <a:defRPr b="1" i="0" cap="all">
                <a:solidFill>
                  <a:schemeClr val="bg1"/>
                </a:solidFill>
                <a:latin typeface="Verdana"/>
                <a:cs typeface="Verdana"/>
              </a:defRPr>
            </a:lvl5pPr>
          </a:lstStyle>
          <a:p>
            <a:pPr lvl="0"/>
            <a:r>
              <a:rPr lang="en-CA" dirty="0"/>
              <a:t>Subsection</a:t>
            </a:r>
            <a:br>
              <a:rPr lang="en-CA" dirty="0"/>
            </a:br>
            <a:r>
              <a:rPr lang="en-CA" dirty="0"/>
              <a:t>divider</a:t>
            </a:r>
            <a:endParaRPr lang="en-US" dirty="0"/>
          </a:p>
        </p:txBody>
      </p:sp>
    </p:spTree>
    <p:extLst>
      <p:ext uri="{BB962C8B-B14F-4D97-AF65-F5344CB8AC3E}">
        <p14:creationId xmlns:p14="http://schemas.microsoft.com/office/powerpoint/2010/main" val="3851854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46572B-F28B-6741-D0DB-7FA07E95B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88BF4AD-1377-5F74-8B2D-9A4230424F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7FEC16D-7012-8CB4-43E6-518DE94DAA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03544C-D407-473F-BA79-D2008EB5C6E4}" type="datetimeFigureOut">
              <a:rPr lang="en-CA" smtClean="0"/>
              <a:t>2026-09-18</a:t>
            </a:fld>
            <a:endParaRPr lang="en-CA" dirty="0"/>
          </a:p>
        </p:txBody>
      </p:sp>
      <p:sp>
        <p:nvSpPr>
          <p:cNvPr id="5" name="Footer Placeholder 4">
            <a:extLst>
              <a:ext uri="{FF2B5EF4-FFF2-40B4-BE49-F238E27FC236}">
                <a16:creationId xmlns:a16="http://schemas.microsoft.com/office/drawing/2014/main" id="{14090581-7254-82F4-7A2F-AAC48387A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a:extLst>
              <a:ext uri="{FF2B5EF4-FFF2-40B4-BE49-F238E27FC236}">
                <a16:creationId xmlns:a16="http://schemas.microsoft.com/office/drawing/2014/main" id="{6A1B992F-7305-0EAA-D43C-E786DC833B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DE08ED-FE65-4E46-A9DA-3419BA4A2FAB}" type="slidenum">
              <a:rPr lang="en-CA" smtClean="0"/>
              <a:t>‹#›</a:t>
            </a:fld>
            <a:endParaRPr lang="en-CA" dirty="0"/>
          </a:p>
        </p:txBody>
      </p:sp>
    </p:spTree>
    <p:extLst>
      <p:ext uri="{BB962C8B-B14F-4D97-AF65-F5344CB8AC3E}">
        <p14:creationId xmlns:p14="http://schemas.microsoft.com/office/powerpoint/2010/main" val="2983766038"/>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63" r:id="rId14"/>
    <p:sldLayoutId id="2147483664" r:id="rId15"/>
    <p:sldLayoutId id="2147483667" r:id="rId16"/>
    <p:sldLayoutId id="2147483669"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package" Target="../embeddings/Microsoft_PowerPoint_Slide.sldx"/><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7bXJ_obaiYQ"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terrypowerstrategy.co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www.businessweek.com/" TargetMode="External"/><Relationship Id="rId4" Type="http://schemas.openxmlformats.org/officeDocument/2006/relationships/hyperlink" Target="http://www.zoominfo.com/c/Wharton-School-of-the-University-of-Pennsylvania/111181868"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watch?v=eW3gMGqcZQc"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terrypowerstrategy.com/"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package" Target="../embeddings/Microsoft_PowerPoint_Slide1.sldx"/><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4701" y="4816549"/>
            <a:ext cx="11632019" cy="1690577"/>
          </a:xfrm>
        </p:spPr>
        <p:txBody>
          <a:bodyPr>
            <a:normAutofit fontScale="90000"/>
          </a:bodyPr>
          <a:lstStyle/>
          <a:p>
            <a:r>
              <a:rPr lang="en-CA" b="1" dirty="0"/>
              <a:t> </a:t>
            </a:r>
            <a:br>
              <a:rPr lang="en-CA" b="1" dirty="0"/>
            </a:br>
            <a:br>
              <a:rPr lang="en-CA" b="1" dirty="0"/>
            </a:br>
            <a:br>
              <a:rPr lang="en-CA" b="1" dirty="0"/>
            </a:br>
            <a:br>
              <a:rPr lang="en-CA" b="1" dirty="0"/>
            </a:br>
            <a:br>
              <a:rPr lang="en-CA" b="1" dirty="0"/>
            </a:br>
            <a:br>
              <a:rPr lang="en-CA" b="1" dirty="0"/>
            </a:br>
            <a:br>
              <a:rPr lang="en-CA" b="1" dirty="0"/>
            </a:br>
            <a:br>
              <a:rPr lang="en-CA" b="1" dirty="0"/>
            </a:br>
            <a:r>
              <a:rPr lang="en-CA" sz="2200" b="1" dirty="0"/>
              <a:t>Professor Terry Power</a:t>
            </a:r>
            <a:br>
              <a:rPr lang="en-CA" sz="2200" b="1" dirty="0"/>
            </a:br>
            <a:r>
              <a:rPr lang="en-CA" sz="2200" b="1" dirty="0"/>
              <a:t>Bus. &amp; Ec. - Open Learning Division </a:t>
            </a:r>
            <a:br>
              <a:rPr lang="en-CA" sz="2200" b="1" dirty="0"/>
            </a:br>
            <a:r>
              <a:rPr lang="en-CA" sz="2200" b="1" dirty="0"/>
              <a:t>Thompson Rivers University</a:t>
            </a:r>
            <a:br>
              <a:rPr lang="en-CA" sz="2200" b="1" dirty="0"/>
            </a:br>
            <a:endParaRPr lang="en-CA" sz="2200" b="1" dirty="0"/>
          </a:p>
        </p:txBody>
      </p:sp>
      <p:sp>
        <p:nvSpPr>
          <p:cNvPr id="5" name="Rectangle 4"/>
          <p:cNvSpPr/>
          <p:nvPr/>
        </p:nvSpPr>
        <p:spPr>
          <a:xfrm>
            <a:off x="1399578" y="350874"/>
            <a:ext cx="9200707" cy="1446550"/>
          </a:xfrm>
          <a:prstGeom prst="rect">
            <a:avLst/>
          </a:prstGeom>
        </p:spPr>
        <p:txBody>
          <a:bodyPr wrap="square">
            <a:spAutoFit/>
          </a:bodyPr>
          <a:lstStyle/>
          <a:p>
            <a:pPr algn="ctr"/>
            <a:r>
              <a:rPr lang="en-CA" sz="3200" b="1" dirty="0"/>
              <a:t>Stepping through AI's 'looking glass': </a:t>
            </a:r>
            <a:br>
              <a:rPr lang="en-CA" sz="3200" b="1" dirty="0"/>
            </a:br>
            <a:r>
              <a:rPr lang="en-CA" sz="3200" b="1" dirty="0"/>
              <a:t>The day Academia as we know it disappears.</a:t>
            </a:r>
            <a:br>
              <a:rPr lang="en-CA" sz="3200" dirty="0"/>
            </a:br>
            <a:r>
              <a:rPr lang="en-CA" sz="2400" b="1" i="1" dirty="0"/>
              <a:t>10 New Business Models</a:t>
            </a:r>
          </a:p>
        </p:txBody>
      </p:sp>
      <mc:AlternateContent xmlns:mc="http://schemas.openxmlformats.org/markup-compatibility/2006">
        <mc:Choice xmlns:am3d="http://schemas.microsoft.com/office/drawing/2017/model3d" Requires="am3d">
          <p:graphicFrame>
            <p:nvGraphicFramePr>
              <p:cNvPr id="3" name="3D Model 2" descr="Head With Gears">
                <a:extLst>
                  <a:ext uri="{FF2B5EF4-FFF2-40B4-BE49-F238E27FC236}">
                    <a16:creationId xmlns:a16="http://schemas.microsoft.com/office/drawing/2014/main" id="{286CC81B-FFDC-AC78-25D3-9D9A308B6F6C}"/>
                  </a:ext>
                </a:extLst>
              </p:cNvPr>
              <p:cNvGraphicFramePr>
                <a:graphicFrameLocks noChangeAspect="1"/>
              </p:cNvGraphicFramePr>
              <p:nvPr>
                <p:extLst>
                  <p:ext uri="{D42A27DB-BD31-4B8C-83A1-F6EECF244321}">
                    <p14:modId xmlns:p14="http://schemas.microsoft.com/office/powerpoint/2010/main" val="2651095177"/>
                  </p:ext>
                </p:extLst>
              </p:nvPr>
            </p:nvGraphicFramePr>
            <p:xfrm>
              <a:off x="4718472" y="2106652"/>
              <a:ext cx="2624424" cy="2980149"/>
            </p:xfrm>
            <a:graphic>
              <a:graphicData uri="http://schemas.microsoft.com/office/drawing/2017/model3d">
                <am3d:model3d r:embed="rId3">
                  <am3d:spPr>
                    <a:xfrm>
                      <a:off x="0" y="0"/>
                      <a:ext cx="2624424" cy="2980149"/>
                    </a:xfrm>
                    <a:prstGeom prst="rect">
                      <a:avLst/>
                    </a:prstGeom>
                  </am3d:spPr>
                  <am3d:camera>
                    <am3d:pos x="0" y="0" z="62689370"/>
                    <am3d:up dx="0" dy="36000000" dz="0"/>
                    <am3d:lookAt x="0" y="0" z="0"/>
                    <am3d:perspective fov="2700000"/>
                  </am3d:camera>
                  <am3d:trans>
                    <am3d:meterPerModelUnit n="119171" d="1000000"/>
                    <am3d:preTrans dx="-164765" dy="-18081215" dz="-21786"/>
                    <am3d:scale>
                      <am3d:sx n="1000000" d="1000000"/>
                      <am3d:sy n="1000000" d="1000000"/>
                      <am3d:sz n="1000000" d="1000000"/>
                    </am3d:scale>
                    <am3d:rot/>
                    <am3d:postTrans dx="0" dy="0" dz="0"/>
                  </am3d:trans>
                  <am3d:raster rName="Office3DRenderer" rVer="16.0.8326">
                    <am3d:blip r:embed="rId4"/>
                  </am3d:raster>
                  <am3d:objViewport viewportSz="425746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 Model 2" descr="Head With Gears">
                <a:extLst>
                  <a:ext uri="{FF2B5EF4-FFF2-40B4-BE49-F238E27FC236}">
                    <a16:creationId xmlns:a16="http://schemas.microsoft.com/office/drawing/2014/main" id="{286CC81B-FFDC-AC78-25D3-9D9A308B6F6C}"/>
                  </a:ext>
                </a:extLst>
              </p:cNvPr>
              <p:cNvPicPr>
                <a:picLocks noGrp="1" noRot="1" noChangeAspect="1" noMove="1" noResize="1" noEditPoints="1" noAdjustHandles="1" noChangeArrowheads="1" noChangeShapeType="1" noCrop="1"/>
              </p:cNvPicPr>
              <p:nvPr/>
            </p:nvPicPr>
            <p:blipFill>
              <a:blip r:embed="rId4"/>
              <a:stretch>
                <a:fillRect/>
              </a:stretch>
            </p:blipFill>
            <p:spPr>
              <a:xfrm>
                <a:off x="4718472" y="2106652"/>
                <a:ext cx="2624424" cy="2980149"/>
              </a:xfrm>
              <a:prstGeom prst="rect">
                <a:avLst/>
              </a:prstGeom>
            </p:spPr>
          </p:pic>
        </mc:Fallback>
      </mc:AlternateContent>
    </p:spTree>
    <p:extLst>
      <p:ext uri="{BB962C8B-B14F-4D97-AF65-F5344CB8AC3E}">
        <p14:creationId xmlns:p14="http://schemas.microsoft.com/office/powerpoint/2010/main" val="622079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Introduction</a:t>
            </a:r>
          </a:p>
        </p:txBody>
      </p:sp>
      <p:sp>
        <p:nvSpPr>
          <p:cNvPr id="3" name="Content Placeholder 2"/>
          <p:cNvSpPr>
            <a:spLocks noGrp="1"/>
          </p:cNvSpPr>
          <p:nvPr>
            <p:ph idx="1"/>
          </p:nvPr>
        </p:nvSpPr>
        <p:spPr/>
        <p:txBody>
          <a:bodyPr/>
          <a:lstStyle/>
          <a:p>
            <a:endParaRPr lang="en-CA"/>
          </a:p>
        </p:txBody>
      </p:sp>
    </p:spTree>
    <p:extLst>
      <p:ext uri="{BB962C8B-B14F-4D97-AF65-F5344CB8AC3E}">
        <p14:creationId xmlns:p14="http://schemas.microsoft.com/office/powerpoint/2010/main" val="288172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3842" y="-899079"/>
            <a:ext cx="5303874" cy="3003124"/>
          </a:xfrm>
        </p:spPr>
        <p:txBody>
          <a:bodyPr/>
          <a:lstStyle/>
          <a:p>
            <a:r>
              <a:rPr lang="en-CA" b="1" i="1" dirty="0"/>
              <a:t>Background  </a:t>
            </a:r>
            <a:endParaRPr lang="en-CA" dirty="0"/>
          </a:p>
        </p:txBody>
      </p:sp>
      <p:sp>
        <p:nvSpPr>
          <p:cNvPr id="3" name="Content Placeholder 2"/>
          <p:cNvSpPr>
            <a:spLocks noGrp="1"/>
          </p:cNvSpPr>
          <p:nvPr>
            <p:ph idx="1"/>
          </p:nvPr>
        </p:nvSpPr>
        <p:spPr>
          <a:xfrm>
            <a:off x="202019" y="3296093"/>
            <a:ext cx="11989981" cy="3370521"/>
          </a:xfrm>
        </p:spPr>
        <p:txBody>
          <a:bodyPr>
            <a:normAutofit fontScale="77500" lnSpcReduction="20000"/>
          </a:bodyPr>
          <a:lstStyle/>
          <a:p>
            <a:endParaRPr lang="en-CA" b="1" i="1" dirty="0"/>
          </a:p>
          <a:p>
            <a:r>
              <a:rPr lang="en-CA" b="1" i="1" dirty="0"/>
              <a:t>“</a:t>
            </a:r>
            <a:r>
              <a:rPr lang="en-CA" sz="3600" b="1" i="1" dirty="0"/>
              <a:t>The time has come,</a:t>
            </a:r>
            <a:r>
              <a:rPr lang="en-CA" sz="3600" dirty="0"/>
              <a:t>" the Walrus said, “</a:t>
            </a:r>
            <a:r>
              <a:rPr lang="en-CA" sz="3600" b="1" i="1" dirty="0"/>
              <a:t>To talk of many things: Of shoes—and ships—and sealing-wax— Of cabbages—and kings— And why the sea is boiling hot— And whether pigs have wings.”</a:t>
            </a:r>
          </a:p>
          <a:p>
            <a:pPr marL="0" indent="0">
              <a:buNone/>
            </a:pPr>
            <a:r>
              <a:rPr lang="en-CA" sz="3600" b="1" i="1" dirty="0"/>
              <a:t> </a:t>
            </a:r>
            <a:endParaRPr lang="en-CA" sz="3600" dirty="0"/>
          </a:p>
          <a:p>
            <a:r>
              <a:rPr lang="en-CA" sz="3600" b="1" i="1" dirty="0"/>
              <a:t>“But wait a bit," the Oysters cried, “Before we have our chat; For some of us are out of breath, </a:t>
            </a:r>
            <a:r>
              <a:rPr lang="en-CA" sz="3600" b="1" i="1" u="sng" dirty="0"/>
              <a:t>And all of us are fat!</a:t>
            </a:r>
            <a:r>
              <a:rPr lang="en-CA" sz="3600" u="sng" dirty="0"/>
              <a:t>”</a:t>
            </a:r>
          </a:p>
          <a:p>
            <a:endParaRPr lang="en-CA" sz="3600" dirty="0"/>
          </a:p>
          <a:p>
            <a:pPr marL="3657600" lvl="8" indent="0">
              <a:buNone/>
            </a:pPr>
            <a:r>
              <a:rPr lang="en-CA" sz="2600" dirty="0"/>
              <a:t>			           .. Lewis Carroll.</a:t>
            </a:r>
          </a:p>
          <a:p>
            <a:endParaRPr lang="en-CA" sz="3600" dirty="0"/>
          </a:p>
        </p:txBody>
      </p:sp>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4097" name="Picture 33" descr="https://upload.wikimedia.org/wikipedia/commons/2/2a/Briny_Bea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4338083" cy="314723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0" y="2946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2979361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2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flipV="1">
            <a:off x="9740900" y="6972300"/>
            <a:ext cx="2197100" cy="241300"/>
          </a:xfrm>
        </p:spPr>
        <p:txBody>
          <a:bodyPr>
            <a:normAutofit fontScale="90000"/>
          </a:bodyPr>
          <a:lstStyle/>
          <a:p>
            <a:endParaRPr lang="en-CA" dirty="0"/>
          </a:p>
        </p:txBody>
      </p:sp>
      <p:sp>
        <p:nvSpPr>
          <p:cNvPr id="3" name="Subtitle 2"/>
          <p:cNvSpPr>
            <a:spLocks noGrp="1"/>
          </p:cNvSpPr>
          <p:nvPr>
            <p:ph type="subTitle" idx="1"/>
          </p:nvPr>
        </p:nvSpPr>
        <p:spPr>
          <a:xfrm>
            <a:off x="5207000" y="0"/>
            <a:ext cx="6375400" cy="6858000"/>
          </a:xfrm>
        </p:spPr>
        <p:txBody>
          <a:bodyPr>
            <a:normAutofit/>
          </a:bodyPr>
          <a:lstStyle/>
          <a:p>
            <a:endParaRPr lang="en-CA" dirty="0"/>
          </a:p>
          <a:p>
            <a:r>
              <a:rPr lang="en-CA" b="1" dirty="0"/>
              <a:t>Index</a:t>
            </a:r>
          </a:p>
          <a:p>
            <a:pPr algn="l"/>
            <a:r>
              <a:rPr lang="en-CA" dirty="0"/>
              <a:t>Preface</a:t>
            </a:r>
          </a:p>
          <a:p>
            <a:pPr algn="l"/>
            <a:r>
              <a:rPr lang="en-CA" dirty="0"/>
              <a:t>About the Author</a:t>
            </a:r>
          </a:p>
          <a:p>
            <a:pPr algn="l"/>
            <a:r>
              <a:rPr lang="en-CA" dirty="0"/>
              <a:t>Acknowledgements</a:t>
            </a:r>
          </a:p>
          <a:p>
            <a:pPr algn="l"/>
            <a:r>
              <a:rPr lang="en-CA" dirty="0"/>
              <a:t>Preface</a:t>
            </a:r>
          </a:p>
          <a:p>
            <a:pPr algn="l"/>
            <a:r>
              <a:rPr lang="en-CA" dirty="0"/>
              <a:t>Chapter 1	Introduction</a:t>
            </a:r>
          </a:p>
          <a:p>
            <a:pPr algn="l"/>
            <a:r>
              <a:rPr lang="en-CA" dirty="0"/>
              <a:t>Chapter 2	Background</a:t>
            </a:r>
          </a:p>
          <a:p>
            <a:pPr algn="l"/>
            <a:r>
              <a:rPr lang="en-CA" dirty="0"/>
              <a:t>Chapter 3  	Singularity</a:t>
            </a:r>
          </a:p>
          <a:p>
            <a:pPr algn="l"/>
            <a:r>
              <a:rPr lang="en-CA" dirty="0"/>
              <a:t>Chapter 4 	7 Steps to Singularity</a:t>
            </a:r>
          </a:p>
          <a:p>
            <a:pPr algn="l"/>
            <a:r>
              <a:rPr lang="en-CA" dirty="0"/>
              <a:t>Chapter 5 	10 New Business Models</a:t>
            </a:r>
          </a:p>
          <a:p>
            <a:pPr algn="l"/>
            <a:r>
              <a:rPr lang="en-CA" dirty="0"/>
              <a:t>Chapter 6	New Mental Model -#10 Browser</a:t>
            </a:r>
          </a:p>
          <a:p>
            <a:pPr algn="l"/>
            <a:r>
              <a:rPr lang="en-CA" dirty="0"/>
              <a:t>Closing Remarks</a:t>
            </a:r>
          </a:p>
          <a:p>
            <a:pPr algn="l"/>
            <a:r>
              <a:rPr lang="en-CA" dirty="0"/>
              <a:t>Appendix A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4928615" cy="6858000"/>
          </a:xfrm>
          <a:prstGeom prst="rect">
            <a:avLst/>
          </a:prstGeom>
        </p:spPr>
      </p:pic>
    </p:spTree>
    <p:extLst>
      <p:ext uri="{BB962C8B-B14F-4D97-AF65-F5344CB8AC3E}">
        <p14:creationId xmlns:p14="http://schemas.microsoft.com/office/powerpoint/2010/main" val="218184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Wrong Sausages</a:t>
            </a:r>
          </a:p>
        </p:txBody>
      </p:sp>
      <p:sp>
        <p:nvSpPr>
          <p:cNvPr id="3" name="Content Placeholder 2"/>
          <p:cNvSpPr>
            <a:spLocks noGrp="1"/>
          </p:cNvSpPr>
          <p:nvPr>
            <p:ph idx="1"/>
          </p:nvPr>
        </p:nvSpPr>
        <p:spPr>
          <a:xfrm>
            <a:off x="6629400" y="472440"/>
            <a:ext cx="4724400" cy="5704523"/>
          </a:xfrm>
        </p:spPr>
        <p:txBody>
          <a:bodyPr>
            <a:normAutofit/>
          </a:bodyPr>
          <a:lstStyle/>
          <a:p>
            <a:r>
              <a:rPr lang="en-CA" dirty="0"/>
              <a:t> Trajectories.. Growing apart..</a:t>
            </a:r>
          </a:p>
          <a:p>
            <a:r>
              <a:rPr lang="en-CA" dirty="0"/>
              <a:t> Co Chaired National Conferences - Finance  (CMC), </a:t>
            </a:r>
          </a:p>
          <a:p>
            <a:r>
              <a:rPr lang="en-CA" dirty="0"/>
              <a:t> Calgary Oil and Gas Association, </a:t>
            </a:r>
          </a:p>
          <a:p>
            <a:r>
              <a:rPr lang="en-CA" dirty="0"/>
              <a:t> Nursing  (UV)</a:t>
            </a:r>
          </a:p>
          <a:p>
            <a:pPr marL="0" indent="0">
              <a:buNone/>
            </a:pPr>
            <a:br>
              <a:rPr lang="en-CA" dirty="0"/>
            </a:br>
            <a:endParaRPr lang="en-CA" dirty="0"/>
          </a:p>
          <a:p>
            <a:pPr marL="0" indent="0">
              <a:buNone/>
            </a:pPr>
            <a:r>
              <a:rPr lang="en-CA" dirty="0"/>
              <a:t>   Comment --- VP{ Bank of NS… (</a:t>
            </a:r>
            <a:r>
              <a:rPr lang="en-CA" i="1" dirty="0"/>
              <a:t>Wrong sausages</a:t>
            </a:r>
            <a:r>
              <a:rPr lang="en-CA" dirty="0"/>
              <a:t>)</a:t>
            </a:r>
          </a:p>
        </p:txBody>
      </p:sp>
      <p:sp>
        <p:nvSpPr>
          <p:cNvPr id="7" name="TextBox 6">
            <a:extLst>
              <a:ext uri="{FF2B5EF4-FFF2-40B4-BE49-F238E27FC236}">
                <a16:creationId xmlns:a16="http://schemas.microsoft.com/office/drawing/2014/main" id="{2606CA62-F0E4-B39B-D95C-83093AD000FE}"/>
              </a:ext>
            </a:extLst>
          </p:cNvPr>
          <p:cNvSpPr txBox="1"/>
          <p:nvPr/>
        </p:nvSpPr>
        <p:spPr>
          <a:xfrm>
            <a:off x="8839200" y="472440"/>
            <a:ext cx="184731" cy="369332"/>
          </a:xfrm>
          <a:prstGeom prst="rect">
            <a:avLst/>
          </a:prstGeom>
          <a:noFill/>
        </p:spPr>
        <p:txBody>
          <a:bodyPr wrap="none" rtlCol="0">
            <a:spAutoFit/>
          </a:bodyPr>
          <a:lstStyle/>
          <a:p>
            <a:endParaRPr lang="en-CA" dirty="0"/>
          </a:p>
        </p:txBody>
      </p:sp>
      <p:pic>
        <p:nvPicPr>
          <p:cNvPr id="12" name="Picture 11">
            <a:extLst>
              <a:ext uri="{FF2B5EF4-FFF2-40B4-BE49-F238E27FC236}">
                <a16:creationId xmlns:a16="http://schemas.microsoft.com/office/drawing/2014/main" id="{E2D131C5-E7AF-382D-1D39-FE0C30095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95892"/>
            <a:ext cx="5878229" cy="3971925"/>
          </a:xfrm>
          <a:prstGeom prst="rect">
            <a:avLst/>
          </a:prstGeom>
        </p:spPr>
      </p:pic>
      <p:graphicFrame>
        <p:nvGraphicFramePr>
          <p:cNvPr id="10" name="Chart 9">
            <a:extLst>
              <a:ext uri="{FF2B5EF4-FFF2-40B4-BE49-F238E27FC236}">
                <a16:creationId xmlns:a16="http://schemas.microsoft.com/office/drawing/2014/main" id="{9FC6B16E-F157-5F51-E219-66046A545DDD}"/>
              </a:ext>
            </a:extLst>
          </p:cNvPr>
          <p:cNvGraphicFramePr/>
          <p:nvPr>
            <p:extLst>
              <p:ext uri="{D42A27DB-BD31-4B8C-83A1-F6EECF244321}">
                <p14:modId xmlns:p14="http://schemas.microsoft.com/office/powerpoint/2010/main" val="4242197663"/>
              </p:ext>
            </p:extLst>
          </p:nvPr>
        </p:nvGraphicFramePr>
        <p:xfrm>
          <a:off x="731521" y="1309687"/>
          <a:ext cx="4831080" cy="32775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77668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39000">
              <a:schemeClr val="accent1">
                <a:lumMod val="45000"/>
                <a:lumOff val="55000"/>
              </a:schemeClr>
            </a:gs>
            <a:gs pos="100000">
              <a:schemeClr val="accent1">
                <a:lumMod val="45000"/>
                <a:lumOff val="55000"/>
              </a:schemeClr>
            </a:gs>
            <a:gs pos="86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914400"/>
          </a:xfrm>
        </p:spPr>
        <p:txBody>
          <a:bodyPr/>
          <a:lstStyle/>
          <a:p>
            <a:r>
              <a:rPr lang="en-US" dirty="0"/>
              <a:t>Zero Marginal Cost Society</a:t>
            </a:r>
          </a:p>
        </p:txBody>
      </p:sp>
      <p:sp>
        <p:nvSpPr>
          <p:cNvPr id="3" name="Content Placeholder 2"/>
          <p:cNvSpPr>
            <a:spLocks noGrp="1"/>
          </p:cNvSpPr>
          <p:nvPr>
            <p:ph idx="1"/>
          </p:nvPr>
        </p:nvSpPr>
        <p:spPr>
          <a:xfrm>
            <a:off x="1524000" y="914400"/>
            <a:ext cx="8686800" cy="5943600"/>
          </a:xfrm>
        </p:spPr>
        <p:txBody>
          <a:bodyPr>
            <a:normAutofit lnSpcReduction="10000"/>
          </a:bodyPr>
          <a:lstStyle/>
          <a:p>
            <a:pPr lvl="1">
              <a:buNone/>
            </a:pPr>
            <a:r>
              <a:rPr lang="en-US" dirty="0"/>
              <a:t>I am of the opinion that we are </a:t>
            </a:r>
            <a:r>
              <a:rPr lang="en-US" b="1" u="sng" dirty="0"/>
              <a:t>witnessing capitalism being 'reset' to accommodate the realities this brave new world </a:t>
            </a:r>
            <a:r>
              <a:rPr lang="en-US" dirty="0"/>
              <a:t>driven in large part by the Internet of things that will result in massive unemployment. </a:t>
            </a:r>
          </a:p>
          <a:p>
            <a:pPr lvl="1">
              <a:buNone/>
            </a:pPr>
            <a:r>
              <a:rPr lang="en-US" dirty="0"/>
              <a:t>Only countries that are </a:t>
            </a:r>
            <a:r>
              <a:rPr lang="en-US" b="1" u="sng" dirty="0"/>
              <a:t>based on knowledge</a:t>
            </a:r>
            <a:r>
              <a:rPr lang="en-US" dirty="0"/>
              <a:t> will survive as will the workers... </a:t>
            </a:r>
            <a:r>
              <a:rPr lang="en-US" b="1" u="sng" dirty="0"/>
              <a:t>the masses will have to be taken care </a:t>
            </a:r>
            <a:r>
              <a:rPr lang="en-US" dirty="0"/>
              <a:t>of just as the Romans did prior to the Vandals and Visigoths and 472 AD.   </a:t>
            </a:r>
          </a:p>
          <a:p>
            <a:pPr lvl="1">
              <a:buNone/>
            </a:pPr>
            <a:r>
              <a:rPr lang="en-US" dirty="0"/>
              <a:t>The reality is that </a:t>
            </a:r>
            <a:r>
              <a:rPr lang="en-US" b="1" u="sng" dirty="0"/>
              <a:t>middle-class continue to shrink and the standard of living of 80% of Canadians will stagnate and indeed fall; </a:t>
            </a:r>
            <a:r>
              <a:rPr lang="en-US" dirty="0"/>
              <a:t>As well  Canada's total failure  be "hungry" and drive innovation and research and development.. to strip away bureaucracy and impediments. </a:t>
            </a:r>
          </a:p>
          <a:p>
            <a:pPr lvl="1">
              <a:buNone/>
            </a:pPr>
            <a:r>
              <a:rPr lang="en-US" dirty="0"/>
              <a:t>If we do nothing.... we will be faced with </a:t>
            </a:r>
            <a:r>
              <a:rPr lang="en-US" b="1" u="sng" dirty="0"/>
              <a:t>our own Arab Spring</a:t>
            </a:r>
            <a:r>
              <a:rPr lang="en-US" dirty="0"/>
              <a:t>. You cannot have mass unemployment folk particularly between 19 and 25 unemployed with high student loans without 'a dream'.  This particular demographic segment is quickly moving towards a tipping point that we must be concerned about... </a:t>
            </a:r>
          </a:p>
        </p:txBody>
      </p:sp>
    </p:spTree>
    <p:extLst>
      <p:ext uri="{BB962C8B-B14F-4D97-AF65-F5344CB8AC3E}">
        <p14:creationId xmlns:p14="http://schemas.microsoft.com/office/powerpoint/2010/main" val="686848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480" y="-61595"/>
            <a:ext cx="10515600" cy="1325563"/>
          </a:xfrm>
        </p:spPr>
        <p:txBody>
          <a:bodyPr/>
          <a:lstStyle/>
          <a:p>
            <a:r>
              <a:rPr lang="en-CA" dirty="0"/>
              <a:t>Classrooms have not changed..</a:t>
            </a:r>
          </a:p>
        </p:txBody>
      </p:sp>
      <p:pic>
        <p:nvPicPr>
          <p:cNvPr id="7" name="Picture 6">
            <a:extLst>
              <a:ext uri="{FF2B5EF4-FFF2-40B4-BE49-F238E27FC236}">
                <a16:creationId xmlns:a16="http://schemas.microsoft.com/office/drawing/2014/main" id="{334DEE5A-DEB5-18EC-4992-63BA7D811D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430" y="1566311"/>
            <a:ext cx="6482443" cy="5002763"/>
          </a:xfrm>
          <a:prstGeom prst="rect">
            <a:avLst/>
          </a:prstGeom>
        </p:spPr>
      </p:pic>
      <p:pic>
        <p:nvPicPr>
          <p:cNvPr id="11" name="Content Placeholder 10">
            <a:extLst>
              <a:ext uri="{FF2B5EF4-FFF2-40B4-BE49-F238E27FC236}">
                <a16:creationId xmlns:a16="http://schemas.microsoft.com/office/drawing/2014/main" id="{FFA96BAA-7DA7-C81F-064A-927790BEB90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84860" y="970825"/>
            <a:ext cx="6297540" cy="5129710"/>
          </a:xfrm>
        </p:spPr>
      </p:pic>
    </p:spTree>
    <p:extLst>
      <p:ext uri="{BB962C8B-B14F-4D97-AF65-F5344CB8AC3E}">
        <p14:creationId xmlns:p14="http://schemas.microsoft.com/office/powerpoint/2010/main" val="86607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300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C496347-359B-445A-884D-59E871D639D9}"/>
              </a:ext>
            </a:extLst>
          </p:cNvPr>
          <p:cNvSpPr>
            <a:spLocks noGrp="1"/>
          </p:cNvSpPr>
          <p:nvPr>
            <p:ph type="body" sz="quarter" idx="14"/>
          </p:nvPr>
        </p:nvSpPr>
        <p:spPr/>
        <p:txBody>
          <a:bodyPr/>
          <a:lstStyle/>
          <a:p>
            <a:endParaRPr lang="en-CA" dirty="0"/>
          </a:p>
        </p:txBody>
      </p:sp>
      <p:sp>
        <p:nvSpPr>
          <p:cNvPr id="3" name="Text Placeholder 2">
            <a:extLst>
              <a:ext uri="{FF2B5EF4-FFF2-40B4-BE49-F238E27FC236}">
                <a16:creationId xmlns:a16="http://schemas.microsoft.com/office/drawing/2014/main" id="{10F63DC9-BE02-40D2-A723-68A5CB51B157}"/>
              </a:ext>
            </a:extLst>
          </p:cNvPr>
          <p:cNvSpPr>
            <a:spLocks noGrp="1"/>
          </p:cNvSpPr>
          <p:nvPr>
            <p:ph type="body" sz="quarter" idx="11"/>
          </p:nvPr>
        </p:nvSpPr>
        <p:spPr/>
        <p:txBody>
          <a:bodyPr/>
          <a:lstStyle/>
          <a:p>
            <a:endParaRPr lang="en-CA" dirty="0"/>
          </a:p>
        </p:txBody>
      </p:sp>
      <p:sp>
        <p:nvSpPr>
          <p:cNvPr id="4" name="Content Placeholder 3">
            <a:extLst>
              <a:ext uri="{FF2B5EF4-FFF2-40B4-BE49-F238E27FC236}">
                <a16:creationId xmlns:a16="http://schemas.microsoft.com/office/drawing/2014/main" id="{36B6A4F8-EFD3-4DA3-B14D-BA9B592EF616}"/>
              </a:ext>
            </a:extLst>
          </p:cNvPr>
          <p:cNvSpPr>
            <a:spLocks noGrp="1"/>
          </p:cNvSpPr>
          <p:nvPr>
            <p:ph sz="quarter" idx="16"/>
          </p:nvPr>
        </p:nvSpPr>
        <p:spPr/>
        <p:txBody>
          <a:bodyPr/>
          <a:lstStyle/>
          <a:p>
            <a:endParaRPr lang="en-CA" dirty="0"/>
          </a:p>
        </p:txBody>
      </p:sp>
      <p:pic>
        <p:nvPicPr>
          <p:cNvPr id="5" name="Picture 4">
            <a:extLst>
              <a:ext uri="{FF2B5EF4-FFF2-40B4-BE49-F238E27FC236}">
                <a16:creationId xmlns:a16="http://schemas.microsoft.com/office/drawing/2014/main" id="{8BC97A65-6663-461D-AAB1-4B7249DB180F}"/>
              </a:ext>
            </a:extLst>
          </p:cNvPr>
          <p:cNvPicPr>
            <a:picLocks noChangeAspect="1"/>
          </p:cNvPicPr>
          <p:nvPr/>
        </p:nvPicPr>
        <p:blipFill>
          <a:blip r:embed="rId3"/>
          <a:stretch>
            <a:fillRect/>
          </a:stretch>
        </p:blipFill>
        <p:spPr>
          <a:xfrm>
            <a:off x="0" y="-118872"/>
            <a:ext cx="12335256" cy="7379208"/>
          </a:xfrm>
          <a:prstGeom prst="rect">
            <a:avLst/>
          </a:prstGeom>
        </p:spPr>
      </p:pic>
    </p:spTree>
    <p:extLst>
      <p:ext uri="{BB962C8B-B14F-4D97-AF65-F5344CB8AC3E}">
        <p14:creationId xmlns:p14="http://schemas.microsoft.com/office/powerpoint/2010/main" val="289360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6"/>
          </p:nvPr>
        </p:nvSpPr>
        <p:spPr>
          <a:xfrm>
            <a:off x="2260601" y="1639589"/>
            <a:ext cx="7561035" cy="4448428"/>
          </a:xfrm>
        </p:spPr>
        <p:txBody>
          <a:bodyPr vert="horz" anchor="t"/>
          <a:lstStyle/>
          <a:p>
            <a:r>
              <a:rPr lang="en-US" dirty="0"/>
              <a:t>Tablet Computing</a:t>
            </a:r>
            <a:endParaRPr lang="en-US" dirty="0">
              <a:ea typeface="Verdana"/>
            </a:endParaRPr>
          </a:p>
          <a:p>
            <a:r>
              <a:rPr lang="en-US" dirty="0">
                <a:ea typeface="Verdana"/>
              </a:rPr>
              <a:t>Digital Boards </a:t>
            </a:r>
          </a:p>
          <a:p>
            <a:r>
              <a:rPr lang="en-US" dirty="0">
                <a:ea typeface="Verdana"/>
              </a:rPr>
              <a:t>Screens with different uses</a:t>
            </a:r>
          </a:p>
          <a:p>
            <a:r>
              <a:rPr lang="en-US" dirty="0">
                <a:ea typeface="Verdana"/>
              </a:rPr>
              <a:t>Dashboards</a:t>
            </a:r>
          </a:p>
          <a:p>
            <a:r>
              <a:rPr lang="en-US" dirty="0">
                <a:ea typeface="Verdana"/>
              </a:rPr>
              <a:t>Students are free to collaborate with peers globally</a:t>
            </a:r>
          </a:p>
          <a:p>
            <a:endParaRPr lang="en-US" sz="2100" dirty="0">
              <a:ea typeface="Verdana"/>
            </a:endParaRPr>
          </a:p>
        </p:txBody>
      </p:sp>
      <p:sp>
        <p:nvSpPr>
          <p:cNvPr id="29" name="Title 1"/>
          <p:cNvSpPr txBox="1">
            <a:spLocks/>
          </p:cNvSpPr>
          <p:nvPr/>
        </p:nvSpPr>
        <p:spPr>
          <a:xfrm>
            <a:off x="2258212" y="646604"/>
            <a:ext cx="6937415" cy="670520"/>
          </a:xfrm>
          <a:prstGeom prst="rect">
            <a:avLst/>
          </a:prstGeom>
        </p:spPr>
        <p:txBody>
          <a:bodyPr anchor="t"/>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dirty="0"/>
              <a:t>DIGITIZED </a:t>
            </a:r>
            <a:r>
              <a:rPr lang="en-US" sz="4000" dirty="0">
                <a:cs typeface="Calibri"/>
              </a:rPr>
              <a:t>CLASSROOMS</a:t>
            </a:r>
            <a:endParaRPr lang="en-US" dirty="0"/>
          </a:p>
        </p:txBody>
      </p:sp>
      <p:sp>
        <p:nvSpPr>
          <p:cNvPr id="2" name="TextBox 1">
            <a:extLst>
              <a:ext uri="{FF2B5EF4-FFF2-40B4-BE49-F238E27FC236}">
                <a16:creationId xmlns:a16="http://schemas.microsoft.com/office/drawing/2014/main" id="{B21AF9CF-FD51-48C2-8091-AC784702E464}"/>
              </a:ext>
            </a:extLst>
          </p:cNvPr>
          <p:cNvSpPr txBox="1"/>
          <p:nvPr/>
        </p:nvSpPr>
        <p:spPr>
          <a:xfrm>
            <a:off x="7113969" y="1429343"/>
            <a:ext cx="3697449" cy="249299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600" dirty="0"/>
              <a:t>Rather than considering IT a standalone tool or skill, digitization tends to disperse throughout every facet of the classroom.</a:t>
            </a:r>
          </a:p>
        </p:txBody>
      </p:sp>
      <p:pic>
        <p:nvPicPr>
          <p:cNvPr id="3" name="Picture 4" descr="A group of people sitting at a desk&#10;&#10;Description generated with very high confidence">
            <a:extLst>
              <a:ext uri="{FF2B5EF4-FFF2-40B4-BE49-F238E27FC236}">
                <a16:creationId xmlns:a16="http://schemas.microsoft.com/office/drawing/2014/main" id="{98DB1ECE-AC67-4E36-87B9-A74A0A21361D}"/>
              </a:ext>
            </a:extLst>
          </p:cNvPr>
          <p:cNvPicPr>
            <a:picLocks noChangeAspect="1"/>
          </p:cNvPicPr>
          <p:nvPr/>
        </p:nvPicPr>
        <p:blipFill>
          <a:blip r:embed="rId3"/>
          <a:stretch>
            <a:fillRect/>
          </a:stretch>
        </p:blipFill>
        <p:spPr>
          <a:xfrm>
            <a:off x="1149078" y="2030037"/>
            <a:ext cx="4892040" cy="3188374"/>
          </a:xfrm>
          <a:prstGeom prst="rect">
            <a:avLst/>
          </a:prstGeom>
        </p:spPr>
      </p:pic>
    </p:spTree>
    <p:extLst>
      <p:ext uri="{BB962C8B-B14F-4D97-AF65-F5344CB8AC3E}">
        <p14:creationId xmlns:p14="http://schemas.microsoft.com/office/powerpoint/2010/main" val="977076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a:xfrm>
            <a:off x="838201" y="1825625"/>
            <a:ext cx="23497178" cy="9071662"/>
          </a:xfrm>
        </p:spPr>
        <p:txBody>
          <a:bodyPr/>
          <a:lstStyle/>
          <a:p>
            <a:endParaRPr lang="en-CA" dirty="0"/>
          </a:p>
        </p:txBody>
      </p:sp>
      <p:sp>
        <p:nvSpPr>
          <p:cNvPr id="4" name="Rectangle 2"/>
          <p:cNvSpPr>
            <a:spLocks noChangeArrowheads="1"/>
          </p:cNvSpPr>
          <p:nvPr/>
        </p:nvSpPr>
        <p:spPr bwMode="auto">
          <a:xfrm>
            <a:off x="0" y="0"/>
            <a:ext cx="2724310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dirty="0"/>
          </a:p>
        </p:txBody>
      </p:sp>
      <p:graphicFrame>
        <p:nvGraphicFramePr>
          <p:cNvPr id="5" name="Object 4"/>
          <p:cNvGraphicFramePr>
            <a:graphicFrameLocks noChangeAspect="1"/>
          </p:cNvGraphicFramePr>
          <p:nvPr/>
        </p:nvGraphicFramePr>
        <p:xfrm>
          <a:off x="1" y="457200"/>
          <a:ext cx="12192000" cy="6400800"/>
        </p:xfrm>
        <a:graphic>
          <a:graphicData uri="http://schemas.openxmlformats.org/presentationml/2006/ole">
            <mc:AlternateContent xmlns:mc="http://schemas.openxmlformats.org/markup-compatibility/2006">
              <mc:Choice xmlns:v="urn:schemas-microsoft-com:vml" Requires="v">
                <p:oleObj name="Slide" r:id="rId2" imgW="6094318" imgH="3427437" progId="PowerPoint.Slide.12">
                  <p:embed/>
                </p:oleObj>
              </mc:Choice>
              <mc:Fallback>
                <p:oleObj name="Slide" r:id="rId2" imgW="6094318" imgH="3427437" progId="PowerPoint.Slide.12">
                  <p:embed/>
                  <p:pic>
                    <p:nvPicPr>
                      <p:cNvPr id="5"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57200"/>
                        <a:ext cx="12192000" cy="6400800"/>
                      </a:xfrm>
                      <a:prstGeom prst="rect">
                        <a:avLst/>
                      </a:prstGeom>
                      <a:noFill/>
                    </p:spPr>
                  </p:pic>
                </p:oleObj>
              </mc:Fallback>
            </mc:AlternateContent>
          </a:graphicData>
        </a:graphic>
      </p:graphicFrame>
    </p:spTree>
    <p:extLst>
      <p:ext uri="{BB962C8B-B14F-4D97-AF65-F5344CB8AC3E}">
        <p14:creationId xmlns:p14="http://schemas.microsoft.com/office/powerpoint/2010/main" val="683611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2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Where the jobs are</a:t>
            </a:r>
          </a:p>
        </p:txBody>
      </p:sp>
      <p:sp>
        <p:nvSpPr>
          <p:cNvPr id="3" name="Content Placeholder 2"/>
          <p:cNvSpPr>
            <a:spLocks noGrp="1"/>
          </p:cNvSpPr>
          <p:nvPr>
            <p:ph idx="1"/>
          </p:nvPr>
        </p:nvSpPr>
        <p:spPr>
          <a:xfrm>
            <a:off x="838200" y="1825625"/>
            <a:ext cx="5074920" cy="4351338"/>
          </a:xfrm>
        </p:spPr>
        <p:txBody>
          <a:bodyPr>
            <a:normAutofit fontScale="92500" lnSpcReduction="10000"/>
          </a:bodyPr>
          <a:lstStyle/>
          <a:p>
            <a:r>
              <a:rPr lang="en-CA" dirty="0"/>
              <a:t>Coding</a:t>
            </a:r>
          </a:p>
          <a:p>
            <a:r>
              <a:rPr lang="en-CA" dirty="0"/>
              <a:t>Knowledge management</a:t>
            </a:r>
          </a:p>
          <a:p>
            <a:r>
              <a:rPr lang="en-CA" dirty="0"/>
              <a:t>Analytics</a:t>
            </a:r>
          </a:p>
          <a:p>
            <a:r>
              <a:rPr lang="en-CA" dirty="0"/>
              <a:t>Cyber security tech.. </a:t>
            </a:r>
          </a:p>
          <a:p>
            <a:pPr marL="457200" lvl="1" indent="0">
              <a:buNone/>
            </a:pPr>
            <a:r>
              <a:rPr lang="en-CA" sz="2800" dirty="0"/>
              <a:t>Popping up 17 -24 weeks</a:t>
            </a:r>
          </a:p>
          <a:p>
            <a:r>
              <a:rPr lang="en-CA" dirty="0"/>
              <a:t>Software engineering</a:t>
            </a:r>
          </a:p>
          <a:p>
            <a:r>
              <a:rPr lang="en-CA" dirty="0"/>
              <a:t>Economics</a:t>
            </a:r>
          </a:p>
          <a:p>
            <a:r>
              <a:rPr lang="en-CA" dirty="0"/>
              <a:t>Technicians</a:t>
            </a:r>
          </a:p>
          <a:p>
            <a:r>
              <a:rPr lang="en-CA" dirty="0"/>
              <a:t>Co-bots</a:t>
            </a:r>
          </a:p>
          <a:p>
            <a:r>
              <a:rPr lang="en-CA" dirty="0"/>
              <a:t>Singularity</a:t>
            </a:r>
          </a:p>
        </p:txBody>
      </p:sp>
      <p:pic>
        <p:nvPicPr>
          <p:cNvPr id="5" name="Picture 4">
            <a:extLst>
              <a:ext uri="{FF2B5EF4-FFF2-40B4-BE49-F238E27FC236}">
                <a16:creationId xmlns:a16="http://schemas.microsoft.com/office/drawing/2014/main" id="{336C9A63-2678-E88F-7496-D99E0AD578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2539" y="1795145"/>
            <a:ext cx="6527007" cy="4486275"/>
          </a:xfrm>
          <a:prstGeom prst="rect">
            <a:avLst/>
          </a:prstGeom>
        </p:spPr>
      </p:pic>
    </p:spTree>
    <p:extLst>
      <p:ext uri="{BB962C8B-B14F-4D97-AF65-F5344CB8AC3E}">
        <p14:creationId xmlns:p14="http://schemas.microsoft.com/office/powerpoint/2010/main" val="2261931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 me and market to me</a:t>
            </a:r>
          </a:p>
        </p:txBody>
      </p:sp>
      <p:pic>
        <p:nvPicPr>
          <p:cNvPr id="4" name="Picture 3" descr="targeted marketing.png">
            <a:hlinkClick r:id="rId3"/>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24000" y="1592011"/>
            <a:ext cx="9144000" cy="5227425"/>
          </a:xfrm>
          <a:prstGeom prst="rect">
            <a:avLst/>
          </a:prstGeom>
        </p:spPr>
      </p:pic>
      <p:sp>
        <p:nvSpPr>
          <p:cNvPr id="5" name="Right Arrow 4"/>
          <p:cNvSpPr/>
          <p:nvPr/>
        </p:nvSpPr>
        <p:spPr>
          <a:xfrm rot="2680999">
            <a:off x="4679305" y="3464028"/>
            <a:ext cx="1263207" cy="553806"/>
          </a:xfrm>
          <a:prstGeom prst="rightArrow">
            <a:avLst/>
          </a:prstGeom>
          <a:solidFill>
            <a:srgbClr val="FF0000">
              <a:alpha val="85000"/>
            </a:srgbClr>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p:cNvSpPr txBox="1"/>
          <p:nvPr/>
        </p:nvSpPr>
        <p:spPr>
          <a:xfrm rot="2697760">
            <a:off x="4755920" y="3518258"/>
            <a:ext cx="1098570" cy="369332"/>
          </a:xfrm>
          <a:prstGeom prst="rect">
            <a:avLst/>
          </a:prstGeom>
          <a:noFill/>
        </p:spPr>
        <p:txBody>
          <a:bodyPr wrap="none" rtlCol="0">
            <a:spAutoFit/>
          </a:bodyPr>
          <a:lstStyle/>
          <a:p>
            <a:r>
              <a:rPr lang="en-US" dirty="0"/>
              <a:t>Click here</a:t>
            </a:r>
          </a:p>
        </p:txBody>
      </p:sp>
    </p:spTree>
    <p:extLst>
      <p:ext uri="{BB962C8B-B14F-4D97-AF65-F5344CB8AC3E}">
        <p14:creationId xmlns:p14="http://schemas.microsoft.com/office/powerpoint/2010/main" val="2715072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US" dirty="0"/>
              <a:t>So what?</a:t>
            </a:r>
          </a:p>
          <a:p>
            <a:endParaRPr lang="en-US" dirty="0"/>
          </a:p>
        </p:txBody>
      </p:sp>
      <p:sp>
        <p:nvSpPr>
          <p:cNvPr id="3" name="TextBox 2"/>
          <p:cNvSpPr txBox="1"/>
          <p:nvPr/>
        </p:nvSpPr>
        <p:spPr>
          <a:xfrm>
            <a:off x="441960" y="5531432"/>
            <a:ext cx="11277600" cy="954108"/>
          </a:xfrm>
          <a:prstGeom prst="rect">
            <a:avLst/>
          </a:prstGeom>
          <a:noFill/>
        </p:spPr>
        <p:txBody>
          <a:bodyPr wrap="square" rtlCol="0">
            <a:spAutoFit/>
          </a:bodyPr>
          <a:lstStyle/>
          <a:p>
            <a:pPr algn="ctr"/>
            <a:r>
              <a:rPr lang="en-CA" sz="2800" dirty="0"/>
              <a:t>In 2013, Udacity predicted that in 50 years, only 10 educational institutions in the world would be delivering any type of higher education.</a:t>
            </a:r>
          </a:p>
        </p:txBody>
      </p:sp>
      <p:pic>
        <p:nvPicPr>
          <p:cNvPr id="11" name="Picture 10">
            <a:extLst>
              <a:ext uri="{FF2B5EF4-FFF2-40B4-BE49-F238E27FC236}">
                <a16:creationId xmlns:a16="http://schemas.microsoft.com/office/drawing/2014/main" id="{08540064-DE8D-03A9-2863-801F9CDB49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399650"/>
          </a:xfrm>
          <a:prstGeom prst="rect">
            <a:avLst/>
          </a:prstGeom>
        </p:spPr>
      </p:pic>
    </p:spTree>
    <p:extLst>
      <p:ext uri="{BB962C8B-B14F-4D97-AF65-F5344CB8AC3E}">
        <p14:creationId xmlns:p14="http://schemas.microsoft.com/office/powerpoint/2010/main" val="702808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888162"/>
          </a:xfrm>
        </p:spPr>
        <p:txBody>
          <a:bodyPr>
            <a:noAutofit/>
          </a:bodyPr>
          <a:lstStyle/>
          <a:p>
            <a:br>
              <a:rPr lang="en-US" sz="1600" dirty="0"/>
            </a:br>
            <a:br>
              <a:rPr lang="en-US" sz="1600" dirty="0"/>
            </a:br>
            <a:endParaRPr lang="en-US" sz="1600" dirty="0"/>
          </a:p>
        </p:txBody>
      </p:sp>
      <p:pic>
        <p:nvPicPr>
          <p:cNvPr id="7" name="Picture 6">
            <a:extLst>
              <a:ext uri="{FF2B5EF4-FFF2-40B4-BE49-F238E27FC236}">
                <a16:creationId xmlns:a16="http://schemas.microsoft.com/office/drawing/2014/main" id="{62E45D5D-E3AA-3664-5136-BF5F30C180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080" y="2893379"/>
            <a:ext cx="4053402" cy="3515191"/>
          </a:xfrm>
          <a:prstGeom prst="rect">
            <a:avLst/>
          </a:prstGeom>
        </p:spPr>
      </p:pic>
      <p:sp>
        <p:nvSpPr>
          <p:cNvPr id="3" name="Content Placeholder 2"/>
          <p:cNvSpPr>
            <a:spLocks noGrp="1"/>
          </p:cNvSpPr>
          <p:nvPr>
            <p:ph idx="1"/>
          </p:nvPr>
        </p:nvSpPr>
        <p:spPr>
          <a:xfrm>
            <a:off x="899160" y="777241"/>
            <a:ext cx="8229600" cy="2926079"/>
          </a:xfrm>
        </p:spPr>
        <p:txBody>
          <a:bodyPr>
            <a:normAutofit/>
          </a:bodyPr>
          <a:lstStyle/>
          <a:p>
            <a:pPr>
              <a:buNone/>
            </a:pPr>
            <a:r>
              <a:rPr lang="en-US" b="1" i="1" u="sng" dirty="0"/>
              <a:t>Job Opportunities ….</a:t>
            </a:r>
          </a:p>
          <a:p>
            <a:pPr>
              <a:buNone/>
            </a:pPr>
            <a:br>
              <a:rPr lang="en-US" dirty="0"/>
            </a:br>
            <a:r>
              <a:rPr lang="en-US" dirty="0"/>
              <a:t>Individual consultants are creating businesses in coaching, providing business start-up advice, and teaching others how they too can create their own you-tube channel, blog and posting system to sell their ideas over the internet. </a:t>
            </a:r>
          </a:p>
        </p:txBody>
      </p:sp>
      <p:pic>
        <p:nvPicPr>
          <p:cNvPr id="5" name="Picture 4">
            <a:extLst>
              <a:ext uri="{FF2B5EF4-FFF2-40B4-BE49-F238E27FC236}">
                <a16:creationId xmlns:a16="http://schemas.microsoft.com/office/drawing/2014/main" id="{7DEF8C34-D9F0-988A-30D2-12FF1AF2A0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026" y="4622022"/>
            <a:ext cx="3572828" cy="1878616"/>
          </a:xfrm>
          <a:prstGeom prst="rect">
            <a:avLst/>
          </a:prstGeom>
        </p:spPr>
      </p:pic>
    </p:spTree>
    <p:extLst>
      <p:ext uri="{BB962C8B-B14F-4D97-AF65-F5344CB8AC3E}">
        <p14:creationId xmlns:p14="http://schemas.microsoft.com/office/powerpoint/2010/main" val="1004512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Singularity</a:t>
            </a:r>
          </a:p>
        </p:txBody>
      </p:sp>
      <p:pic>
        <p:nvPicPr>
          <p:cNvPr id="5" name="Content Placeholder 4">
            <a:extLst>
              <a:ext uri="{FF2B5EF4-FFF2-40B4-BE49-F238E27FC236}">
                <a16:creationId xmlns:a16="http://schemas.microsoft.com/office/drawing/2014/main" id="{31EF9EAC-3CF9-D0AE-A2F8-866BE16CFD8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20506" y="212725"/>
            <a:ext cx="4882922" cy="6341458"/>
          </a:xfrm>
        </p:spPr>
      </p:pic>
    </p:spTree>
    <p:extLst>
      <p:ext uri="{BB962C8B-B14F-4D97-AF65-F5344CB8AC3E}">
        <p14:creationId xmlns:p14="http://schemas.microsoft.com/office/powerpoint/2010/main" val="212339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D267EF-A9AA-4FD2-64BA-DD85556769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874" y="-676752"/>
            <a:ext cx="10142895" cy="7210425"/>
          </a:xfrm>
          <a:prstGeom prst="rect">
            <a:avLst/>
          </a:prstGeom>
        </p:spPr>
      </p:pic>
      <p:sp>
        <p:nvSpPr>
          <p:cNvPr id="2" name="Title 1"/>
          <p:cNvSpPr>
            <a:spLocks noGrp="1"/>
          </p:cNvSpPr>
          <p:nvPr>
            <p:ph type="title"/>
          </p:nvPr>
        </p:nvSpPr>
        <p:spPr>
          <a:xfrm>
            <a:off x="144773" y="-30813"/>
            <a:ext cx="2989445" cy="1325563"/>
          </a:xfrm>
        </p:spPr>
        <p:txBody>
          <a:bodyPr>
            <a:normAutofit/>
          </a:bodyPr>
          <a:lstStyle/>
          <a:p>
            <a:r>
              <a:rPr lang="en-CA" b="1" u="sng" dirty="0"/>
              <a:t>AI’s 7 Steps- (Domains)</a:t>
            </a:r>
          </a:p>
        </p:txBody>
      </p:sp>
      <p:sp>
        <p:nvSpPr>
          <p:cNvPr id="4" name="TextBox 3">
            <a:extLst>
              <a:ext uri="{FF2B5EF4-FFF2-40B4-BE49-F238E27FC236}">
                <a16:creationId xmlns:a16="http://schemas.microsoft.com/office/drawing/2014/main" id="{A8C8A593-EE44-8F48-E3AD-86CB00A00AFF}"/>
              </a:ext>
            </a:extLst>
          </p:cNvPr>
          <p:cNvSpPr txBox="1"/>
          <p:nvPr/>
        </p:nvSpPr>
        <p:spPr>
          <a:xfrm>
            <a:off x="2690890" y="6013876"/>
            <a:ext cx="5608320" cy="492443"/>
          </a:xfrm>
          <a:prstGeom prst="rect">
            <a:avLst/>
          </a:prstGeom>
          <a:noFill/>
        </p:spPr>
        <p:txBody>
          <a:bodyPr wrap="square" rtlCol="0">
            <a:spAutoFit/>
          </a:bodyPr>
          <a:lstStyle/>
          <a:p>
            <a:r>
              <a:rPr lang="en-CA" sz="2600" dirty="0"/>
              <a:t>Step One: Rule-Based AI Systems</a:t>
            </a:r>
          </a:p>
        </p:txBody>
      </p:sp>
      <p:sp>
        <p:nvSpPr>
          <p:cNvPr id="6" name="TextBox 5">
            <a:extLst>
              <a:ext uri="{FF2B5EF4-FFF2-40B4-BE49-F238E27FC236}">
                <a16:creationId xmlns:a16="http://schemas.microsoft.com/office/drawing/2014/main" id="{480E7B6E-0C2C-42E1-D086-8EE9AB06B54D}"/>
              </a:ext>
            </a:extLst>
          </p:cNvPr>
          <p:cNvSpPr txBox="1"/>
          <p:nvPr/>
        </p:nvSpPr>
        <p:spPr>
          <a:xfrm>
            <a:off x="3732004" y="5198521"/>
            <a:ext cx="7368539" cy="492443"/>
          </a:xfrm>
          <a:prstGeom prst="rect">
            <a:avLst/>
          </a:prstGeom>
          <a:noFill/>
        </p:spPr>
        <p:txBody>
          <a:bodyPr wrap="square" rtlCol="0">
            <a:spAutoFit/>
          </a:bodyPr>
          <a:lstStyle/>
          <a:p>
            <a:r>
              <a:rPr lang="en-CA" sz="2600" dirty="0"/>
              <a:t>Step Two: Context Awareness and Retention Systems</a:t>
            </a:r>
          </a:p>
        </p:txBody>
      </p:sp>
      <p:sp>
        <p:nvSpPr>
          <p:cNvPr id="7" name="TextBox 6">
            <a:extLst>
              <a:ext uri="{FF2B5EF4-FFF2-40B4-BE49-F238E27FC236}">
                <a16:creationId xmlns:a16="http://schemas.microsoft.com/office/drawing/2014/main" id="{EA45D726-0F27-4670-0C7F-8ED50E872EE6}"/>
              </a:ext>
            </a:extLst>
          </p:cNvPr>
          <p:cNvSpPr txBox="1"/>
          <p:nvPr/>
        </p:nvSpPr>
        <p:spPr>
          <a:xfrm>
            <a:off x="4845974" y="4466130"/>
            <a:ext cx="6906471" cy="492443"/>
          </a:xfrm>
          <a:prstGeom prst="rect">
            <a:avLst/>
          </a:prstGeom>
          <a:noFill/>
        </p:spPr>
        <p:txBody>
          <a:bodyPr wrap="square" rtlCol="0">
            <a:spAutoFit/>
          </a:bodyPr>
          <a:lstStyle/>
          <a:p>
            <a:r>
              <a:rPr lang="en-CA" sz="2600" dirty="0"/>
              <a:t>Step Three: Domain-Specific Mastery Systems</a:t>
            </a:r>
          </a:p>
        </p:txBody>
      </p:sp>
      <p:sp>
        <p:nvSpPr>
          <p:cNvPr id="8" name="TextBox 7">
            <a:extLst>
              <a:ext uri="{FF2B5EF4-FFF2-40B4-BE49-F238E27FC236}">
                <a16:creationId xmlns:a16="http://schemas.microsoft.com/office/drawing/2014/main" id="{6C87B12B-1CF1-1DEC-2FD6-E813629E2F5A}"/>
              </a:ext>
            </a:extLst>
          </p:cNvPr>
          <p:cNvSpPr txBox="1"/>
          <p:nvPr/>
        </p:nvSpPr>
        <p:spPr>
          <a:xfrm>
            <a:off x="5888483" y="3715848"/>
            <a:ext cx="6906471" cy="492443"/>
          </a:xfrm>
          <a:prstGeom prst="rect">
            <a:avLst/>
          </a:prstGeom>
          <a:noFill/>
        </p:spPr>
        <p:txBody>
          <a:bodyPr wrap="square" rtlCol="0">
            <a:spAutoFit/>
          </a:bodyPr>
          <a:lstStyle/>
          <a:p>
            <a:r>
              <a:rPr lang="en-CA" sz="2600" dirty="0"/>
              <a:t>Step Four: Thinking and Reasoning AI Systems</a:t>
            </a:r>
          </a:p>
        </p:txBody>
      </p:sp>
      <p:sp>
        <p:nvSpPr>
          <p:cNvPr id="9" name="TextBox 8">
            <a:extLst>
              <a:ext uri="{FF2B5EF4-FFF2-40B4-BE49-F238E27FC236}">
                <a16:creationId xmlns:a16="http://schemas.microsoft.com/office/drawing/2014/main" id="{86F31F64-688D-FC6B-2CAC-DC3B2D5B01DF}"/>
              </a:ext>
            </a:extLst>
          </p:cNvPr>
          <p:cNvSpPr txBox="1"/>
          <p:nvPr/>
        </p:nvSpPr>
        <p:spPr>
          <a:xfrm>
            <a:off x="6780596" y="2997517"/>
            <a:ext cx="6454140" cy="892552"/>
          </a:xfrm>
          <a:prstGeom prst="rect">
            <a:avLst/>
          </a:prstGeom>
          <a:noFill/>
        </p:spPr>
        <p:txBody>
          <a:bodyPr wrap="square" rtlCol="0">
            <a:spAutoFit/>
          </a:bodyPr>
          <a:lstStyle/>
          <a:p>
            <a:r>
              <a:rPr lang="en-CA" sz="2600" dirty="0"/>
              <a:t>Step Five: Artificial General Intelligence </a:t>
            </a:r>
          </a:p>
          <a:p>
            <a:r>
              <a:rPr lang="en-CA" sz="2600" dirty="0"/>
              <a:t>(AGI)</a:t>
            </a:r>
          </a:p>
        </p:txBody>
      </p:sp>
      <p:sp>
        <p:nvSpPr>
          <p:cNvPr id="10" name="TextBox 9">
            <a:extLst>
              <a:ext uri="{FF2B5EF4-FFF2-40B4-BE49-F238E27FC236}">
                <a16:creationId xmlns:a16="http://schemas.microsoft.com/office/drawing/2014/main" id="{0C9D1D27-4014-8A85-0ADB-95092D6F7E10}"/>
              </a:ext>
            </a:extLst>
          </p:cNvPr>
          <p:cNvSpPr txBox="1"/>
          <p:nvPr/>
        </p:nvSpPr>
        <p:spPr>
          <a:xfrm>
            <a:off x="7865447" y="2228329"/>
            <a:ext cx="5935573" cy="892552"/>
          </a:xfrm>
          <a:prstGeom prst="rect">
            <a:avLst/>
          </a:prstGeom>
          <a:noFill/>
        </p:spPr>
        <p:txBody>
          <a:bodyPr wrap="square" rtlCol="0">
            <a:spAutoFit/>
          </a:bodyPr>
          <a:lstStyle/>
          <a:p>
            <a:r>
              <a:rPr lang="en-CA" sz="2600" dirty="0"/>
              <a:t>Step Six: Artificial Super </a:t>
            </a:r>
          </a:p>
          <a:p>
            <a:r>
              <a:rPr lang="en-CA" sz="2600" dirty="0"/>
              <a:t>Intelligence (ASI)</a:t>
            </a:r>
          </a:p>
        </p:txBody>
      </p:sp>
      <p:sp>
        <p:nvSpPr>
          <p:cNvPr id="11" name="TextBox 10">
            <a:extLst>
              <a:ext uri="{FF2B5EF4-FFF2-40B4-BE49-F238E27FC236}">
                <a16:creationId xmlns:a16="http://schemas.microsoft.com/office/drawing/2014/main" id="{7BC39BDF-9F8D-3F15-DD43-7C487917E5B8}"/>
              </a:ext>
            </a:extLst>
          </p:cNvPr>
          <p:cNvSpPr txBox="1"/>
          <p:nvPr/>
        </p:nvSpPr>
        <p:spPr>
          <a:xfrm>
            <a:off x="8616213" y="1167036"/>
            <a:ext cx="6272463" cy="892552"/>
          </a:xfrm>
          <a:prstGeom prst="rect">
            <a:avLst/>
          </a:prstGeom>
          <a:noFill/>
        </p:spPr>
        <p:txBody>
          <a:bodyPr wrap="square" rtlCol="0">
            <a:spAutoFit/>
          </a:bodyPr>
          <a:lstStyle/>
          <a:p>
            <a:r>
              <a:rPr lang="en-CA" sz="2600" dirty="0"/>
              <a:t>Step Seven: The AI </a:t>
            </a:r>
          </a:p>
          <a:p>
            <a:r>
              <a:rPr lang="en-CA" sz="2600" dirty="0"/>
              <a:t>Singularity</a:t>
            </a:r>
          </a:p>
        </p:txBody>
      </p:sp>
    </p:spTree>
    <p:extLst>
      <p:ext uri="{BB962C8B-B14F-4D97-AF65-F5344CB8AC3E}">
        <p14:creationId xmlns:p14="http://schemas.microsoft.com/office/powerpoint/2010/main" val="1323102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 calcmode="lin" valueType="num">
                                      <p:cBhvr additive="base">
                                        <p:cTn id="31"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9">
                                            <p:txEl>
                                              <p:pRg st="1" end="1"/>
                                            </p:txEl>
                                          </p:spTgt>
                                        </p:tgtEl>
                                        <p:attrNameLst>
                                          <p:attrName>style.visibility</p:attrName>
                                        </p:attrNameLst>
                                      </p:cBhvr>
                                      <p:to>
                                        <p:strVal val="visible"/>
                                      </p:to>
                                    </p:set>
                                    <p:anim calcmode="lin" valueType="num">
                                      <p:cBhvr additive="base">
                                        <p:cTn id="37" dur="500" fill="hold"/>
                                        <p:tgtEl>
                                          <p:spTgt spid="9">
                                            <p:txEl>
                                              <p:pRg st="1" end="1"/>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0-#ppt_w/2"/>
                                          </p:val>
                                        </p:tav>
                                        <p:tav tm="100000">
                                          <p:val>
                                            <p:strVal val="#ppt_x"/>
                                          </p:val>
                                        </p:tav>
                                      </p:tavLst>
                                    </p:anim>
                                    <p:anim calcmode="lin" valueType="num">
                                      <p:cBhvr additive="base">
                                        <p:cTn id="4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11">
                                            <p:txEl>
                                              <p:pRg st="0" end="0"/>
                                            </p:txEl>
                                          </p:spTgt>
                                        </p:tgtEl>
                                        <p:attrNameLst>
                                          <p:attrName>style.visibility</p:attrName>
                                        </p:attrNameLst>
                                      </p:cBhvr>
                                      <p:to>
                                        <p:strVal val="visible"/>
                                      </p:to>
                                    </p:set>
                                    <p:anim calcmode="lin" valueType="num">
                                      <p:cBhvr additive="base">
                                        <p:cTn id="49" dur="5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1">
                                            <p:txEl>
                                              <p:pRg st="1" end="1"/>
                                            </p:txEl>
                                          </p:spTgt>
                                        </p:tgtEl>
                                        <p:attrNameLst>
                                          <p:attrName>style.visibility</p:attrName>
                                        </p:attrNameLst>
                                      </p:cBhvr>
                                      <p:to>
                                        <p:strVal val="visible"/>
                                      </p:to>
                                    </p:set>
                                    <p:anim calcmode="lin" valueType="num">
                                      <p:cBhvr additive="base">
                                        <p:cTn id="55" dur="500" fill="hold"/>
                                        <p:tgtEl>
                                          <p:spTgt spid="11">
                                            <p:txEl>
                                              <p:pRg st="1" end="1"/>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1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1353800" cy="1325563"/>
          </a:xfrm>
        </p:spPr>
        <p:txBody>
          <a:bodyPr/>
          <a:lstStyle/>
          <a:p>
            <a:pPr algn="ctr"/>
            <a:r>
              <a:rPr lang="en-CA" b="1" dirty="0"/>
              <a:t>Ten New Academic Business Models</a:t>
            </a:r>
            <a:br>
              <a:rPr lang="en-CA" b="1" dirty="0"/>
            </a:br>
            <a:endParaRPr lang="en-CA" b="1" dirty="0"/>
          </a:p>
        </p:txBody>
      </p:sp>
      <p:sp>
        <p:nvSpPr>
          <p:cNvPr id="3" name="Content Placeholder 2"/>
          <p:cNvSpPr>
            <a:spLocks noGrp="1"/>
          </p:cNvSpPr>
          <p:nvPr>
            <p:ph idx="1"/>
          </p:nvPr>
        </p:nvSpPr>
        <p:spPr/>
        <p:txBody>
          <a:bodyPr/>
          <a:lstStyle/>
          <a:p>
            <a:endParaRPr lang="en-CA" dirty="0"/>
          </a:p>
        </p:txBody>
      </p:sp>
    </p:spTree>
    <p:extLst>
      <p:ext uri="{BB962C8B-B14F-4D97-AF65-F5344CB8AC3E}">
        <p14:creationId xmlns:p14="http://schemas.microsoft.com/office/powerpoint/2010/main" val="150888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 1. AI-Powered Personalized Learning-as-a-Service </a:t>
            </a:r>
            <a:br>
              <a:rPr lang="en-CA" dirty="0"/>
            </a:br>
            <a:endParaRPr lang="en-CA" dirty="0"/>
          </a:p>
        </p:txBody>
      </p:sp>
      <p:sp>
        <p:nvSpPr>
          <p:cNvPr id="3" name="Content Placeholder 2"/>
          <p:cNvSpPr>
            <a:spLocks noGrp="1"/>
          </p:cNvSpPr>
          <p:nvPr>
            <p:ph idx="1"/>
          </p:nvPr>
        </p:nvSpPr>
        <p:spPr/>
        <p:txBody>
          <a:bodyPr>
            <a:normAutofit lnSpcReduction="10000"/>
          </a:bodyPr>
          <a:lstStyle/>
          <a:p>
            <a:r>
              <a:rPr lang="en-CA" b="1" dirty="0"/>
              <a:t>With AI-driven education, universities could offer adaptive learning experiences that personalize course content based on students’ progress, learning styles, and career goals. AI tutors, holographic professors, and virtual reality (VR) classrooms could replace one-size-fits-all lectures. </a:t>
            </a:r>
            <a:endParaRPr lang="en-CA" dirty="0"/>
          </a:p>
          <a:p>
            <a:r>
              <a:rPr lang="en-CA" b="1" dirty="0"/>
              <a:t>Revenue Streams: </a:t>
            </a:r>
            <a:endParaRPr lang="en-CA" dirty="0"/>
          </a:p>
          <a:p>
            <a:r>
              <a:rPr lang="en-CA" b="1" dirty="0"/>
              <a:t>• Personalized learning subscriptions (SaaS model) </a:t>
            </a:r>
            <a:endParaRPr lang="en-CA" dirty="0"/>
          </a:p>
          <a:p>
            <a:r>
              <a:rPr lang="en-CA" b="1" dirty="0"/>
              <a:t>• Pay-per-use AI tutoring services </a:t>
            </a:r>
            <a:endParaRPr lang="en-CA" dirty="0"/>
          </a:p>
          <a:p>
            <a:r>
              <a:rPr lang="en-CA" b="1" dirty="0"/>
              <a:t>• Corporate-sponsored learning paths for employees </a:t>
            </a:r>
          </a:p>
          <a:p>
            <a:r>
              <a:rPr lang="en-CA" b="1" dirty="0"/>
              <a:t>For example WCB Certification.</a:t>
            </a:r>
            <a:endParaRPr lang="en-CA" dirty="0"/>
          </a:p>
          <a:p>
            <a:endParaRPr lang="en-CA" dirty="0"/>
          </a:p>
        </p:txBody>
      </p:sp>
    </p:spTree>
    <p:extLst>
      <p:ext uri="{BB962C8B-B14F-4D97-AF65-F5344CB8AC3E}">
        <p14:creationId xmlns:p14="http://schemas.microsoft.com/office/powerpoint/2010/main" val="1198142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 2. Block chain-Based Micro-Credentials &amp; Skill Verification </a:t>
            </a:r>
            <a:endParaRPr lang="en-CA" dirty="0"/>
          </a:p>
        </p:txBody>
      </p:sp>
      <p:sp>
        <p:nvSpPr>
          <p:cNvPr id="3" name="Content Placeholder 2"/>
          <p:cNvSpPr>
            <a:spLocks noGrp="1"/>
          </p:cNvSpPr>
          <p:nvPr>
            <p:ph idx="1"/>
          </p:nvPr>
        </p:nvSpPr>
        <p:spPr/>
        <p:txBody>
          <a:bodyPr/>
          <a:lstStyle/>
          <a:p>
            <a:r>
              <a:rPr lang="en-CA" b="1" dirty="0"/>
              <a:t>Instead of traditional degrees, students could earn block chain-verified micro-credentials for specific skills. Employers would recognize these credentials, making education modular and lifelong. Universities would shift from degree providers to skill certifiers. </a:t>
            </a:r>
            <a:endParaRPr lang="en-CA" dirty="0"/>
          </a:p>
          <a:p>
            <a:r>
              <a:rPr lang="en-CA" b="1" dirty="0"/>
              <a:t>Revenue Streams: </a:t>
            </a:r>
            <a:endParaRPr lang="en-CA" dirty="0"/>
          </a:p>
          <a:p>
            <a:r>
              <a:rPr lang="en-CA" b="1" dirty="0"/>
              <a:t>• Fees for credential issuance and verification </a:t>
            </a:r>
            <a:endParaRPr lang="en-CA" dirty="0"/>
          </a:p>
          <a:p>
            <a:r>
              <a:rPr lang="en-CA" b="1" dirty="0"/>
              <a:t>• Corporate partnerships for skill-based hiring </a:t>
            </a:r>
            <a:endParaRPr lang="en-CA" dirty="0"/>
          </a:p>
          <a:p>
            <a:r>
              <a:rPr lang="en-CA" b="1" dirty="0"/>
              <a:t>• AI-driven career placement services </a:t>
            </a:r>
            <a:endParaRPr lang="en-CA" dirty="0"/>
          </a:p>
          <a:p>
            <a:endParaRPr lang="en-CA" dirty="0"/>
          </a:p>
        </p:txBody>
      </p:sp>
    </p:spTree>
    <p:extLst>
      <p:ext uri="{BB962C8B-B14F-4D97-AF65-F5344CB8AC3E}">
        <p14:creationId xmlns:p14="http://schemas.microsoft.com/office/powerpoint/2010/main" val="4247124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 3 AI-Driven Research Commercialization </a:t>
            </a:r>
            <a:endParaRPr lang="en-CA" dirty="0"/>
          </a:p>
        </p:txBody>
      </p:sp>
      <p:sp>
        <p:nvSpPr>
          <p:cNvPr id="3" name="Content Placeholder 2"/>
          <p:cNvSpPr>
            <a:spLocks noGrp="1"/>
          </p:cNvSpPr>
          <p:nvPr>
            <p:ph idx="1"/>
          </p:nvPr>
        </p:nvSpPr>
        <p:spPr/>
        <p:txBody>
          <a:bodyPr/>
          <a:lstStyle/>
          <a:p>
            <a:r>
              <a:rPr lang="en-CA" b="1" dirty="0"/>
              <a:t>Universities could monetize AI-driven research by patenting AI-generated discoveries, licensing technology to industries, and forming AI-powered research-as-a-service platforms. </a:t>
            </a:r>
            <a:endParaRPr lang="en-CA" dirty="0"/>
          </a:p>
          <a:p>
            <a:r>
              <a:rPr lang="en-CA" b="1" dirty="0"/>
              <a:t>Revenue Streams: </a:t>
            </a:r>
            <a:endParaRPr lang="en-CA" dirty="0"/>
          </a:p>
          <a:p>
            <a:r>
              <a:rPr lang="en-CA" b="1" dirty="0"/>
              <a:t>• AI-powered R&amp;D services for companies </a:t>
            </a:r>
            <a:endParaRPr lang="en-CA" dirty="0"/>
          </a:p>
          <a:p>
            <a:r>
              <a:rPr lang="en-CA" b="1" dirty="0"/>
              <a:t>• Licensing AI-generated patents and discoveries </a:t>
            </a:r>
            <a:endParaRPr lang="en-CA" dirty="0"/>
          </a:p>
          <a:p>
            <a:r>
              <a:rPr lang="en-CA" b="1" dirty="0"/>
              <a:t>• Crowdsourced AI research competitions </a:t>
            </a:r>
            <a:endParaRPr lang="en-CA" dirty="0"/>
          </a:p>
        </p:txBody>
      </p:sp>
    </p:spTree>
    <p:extLst>
      <p:ext uri="{BB962C8B-B14F-4D97-AF65-F5344CB8AC3E}">
        <p14:creationId xmlns:p14="http://schemas.microsoft.com/office/powerpoint/2010/main" val="1743268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 4 Virtual &amp; Metaverse-Based Universities </a:t>
            </a:r>
            <a:endParaRPr lang="en-CA" dirty="0"/>
          </a:p>
        </p:txBody>
      </p:sp>
      <p:sp>
        <p:nvSpPr>
          <p:cNvPr id="3" name="Content Placeholder 2"/>
          <p:cNvSpPr>
            <a:spLocks noGrp="1"/>
          </p:cNvSpPr>
          <p:nvPr>
            <p:ph idx="1"/>
          </p:nvPr>
        </p:nvSpPr>
        <p:spPr/>
        <p:txBody>
          <a:bodyPr>
            <a:normAutofit/>
          </a:bodyPr>
          <a:lstStyle/>
          <a:p>
            <a:r>
              <a:rPr lang="en-CA" b="1" dirty="0"/>
              <a:t>With VR and metaverse integration, universities could go fully digital, offering immersive learning experiences without physical campuses. Students would attend lectures in virtual classrooms, conduct experiments in simulated labs, and engage in global networking. </a:t>
            </a:r>
            <a:endParaRPr lang="en-CA" dirty="0"/>
          </a:p>
          <a:p>
            <a:r>
              <a:rPr lang="en-CA" b="1" dirty="0"/>
              <a:t>Revenue Streams: </a:t>
            </a:r>
            <a:endParaRPr lang="en-CA" dirty="0"/>
          </a:p>
          <a:p>
            <a:r>
              <a:rPr lang="en-CA" b="1" dirty="0"/>
              <a:t>• Virtual university tuition (lower-cost, global access) </a:t>
            </a:r>
            <a:endParaRPr lang="en-CA" dirty="0"/>
          </a:p>
          <a:p>
            <a:r>
              <a:rPr lang="en-CA" b="1" dirty="0"/>
              <a:t>• Digital real estate for universities in the metaverse </a:t>
            </a:r>
            <a:endParaRPr lang="en-CA" dirty="0"/>
          </a:p>
          <a:p>
            <a:r>
              <a:rPr lang="en-CA" b="1" dirty="0"/>
              <a:t>• VR-based corporate training partnerships </a:t>
            </a:r>
            <a:endParaRPr lang="en-CA" dirty="0"/>
          </a:p>
          <a:p>
            <a:endParaRPr lang="en-CA" dirty="0"/>
          </a:p>
          <a:p>
            <a:endParaRPr lang="en-CA" dirty="0"/>
          </a:p>
        </p:txBody>
      </p:sp>
    </p:spTree>
    <p:extLst>
      <p:ext uri="{BB962C8B-B14F-4D97-AF65-F5344CB8AC3E}">
        <p14:creationId xmlns:p14="http://schemas.microsoft.com/office/powerpoint/2010/main" val="2366685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 5. AI-Education Partnerships with Corporations </a:t>
            </a:r>
            <a:br>
              <a:rPr lang="en-CA" dirty="0"/>
            </a:br>
            <a:endParaRPr lang="en-CA" dirty="0"/>
          </a:p>
        </p:txBody>
      </p:sp>
      <p:sp>
        <p:nvSpPr>
          <p:cNvPr id="3" name="Content Placeholder 2"/>
          <p:cNvSpPr>
            <a:spLocks noGrp="1"/>
          </p:cNvSpPr>
          <p:nvPr>
            <p:ph idx="1"/>
          </p:nvPr>
        </p:nvSpPr>
        <p:spPr/>
        <p:txBody>
          <a:bodyPr>
            <a:normAutofit lnSpcReduction="10000"/>
          </a:bodyPr>
          <a:lstStyle/>
          <a:p>
            <a:r>
              <a:rPr lang="en-CA" b="1" dirty="0"/>
              <a:t>Instead of students paying tuition upfront, universities could partner with corporations to offer “Learn Now, Pay Later” models, where education is tied directly to industry needs. Companies would fund education in exchange for future employment commitments. </a:t>
            </a:r>
            <a:endParaRPr lang="en-CA" dirty="0"/>
          </a:p>
          <a:p>
            <a:r>
              <a:rPr lang="en-CA" b="1" dirty="0"/>
              <a:t>Revenue Streams: </a:t>
            </a:r>
            <a:endParaRPr lang="en-CA" dirty="0"/>
          </a:p>
          <a:p>
            <a:r>
              <a:rPr lang="en-CA" b="1" dirty="0"/>
              <a:t>• Direct corporate funding for specialized programs </a:t>
            </a:r>
            <a:endParaRPr lang="en-CA" dirty="0"/>
          </a:p>
          <a:p>
            <a:r>
              <a:rPr lang="en-CA" b="1" dirty="0"/>
              <a:t>• Income-sharing agreements where students repay education costs post-employment </a:t>
            </a:r>
            <a:endParaRPr lang="en-CA" dirty="0"/>
          </a:p>
          <a:p>
            <a:r>
              <a:rPr lang="en-CA" b="1" dirty="0"/>
              <a:t>• AI-driven corporate reskilling programs </a:t>
            </a:r>
            <a:endParaRPr lang="en-CA" dirty="0"/>
          </a:p>
        </p:txBody>
      </p:sp>
    </p:spTree>
    <p:extLst>
      <p:ext uri="{BB962C8B-B14F-4D97-AF65-F5344CB8AC3E}">
        <p14:creationId xmlns:p14="http://schemas.microsoft.com/office/powerpoint/2010/main" val="2602289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 6. Subscription-Based Lifelong Learning Models </a:t>
            </a:r>
            <a:br>
              <a:rPr lang="en-CA" dirty="0"/>
            </a:br>
            <a:endParaRPr lang="en-CA" dirty="0"/>
          </a:p>
        </p:txBody>
      </p:sp>
      <p:sp>
        <p:nvSpPr>
          <p:cNvPr id="3" name="Content Placeholder 2"/>
          <p:cNvSpPr>
            <a:spLocks noGrp="1"/>
          </p:cNvSpPr>
          <p:nvPr>
            <p:ph idx="1"/>
          </p:nvPr>
        </p:nvSpPr>
        <p:spPr/>
        <p:txBody>
          <a:bodyPr>
            <a:normAutofit fontScale="92500" lnSpcReduction="10000"/>
          </a:bodyPr>
          <a:lstStyle/>
          <a:p>
            <a:r>
              <a:rPr lang="en-CA" b="1" dirty="0"/>
              <a:t>Subscription-Based Lifelong Learning Models </a:t>
            </a:r>
            <a:endParaRPr lang="en-CA" dirty="0"/>
          </a:p>
          <a:p>
            <a:r>
              <a:rPr lang="en-CA" b="1" dirty="0"/>
              <a:t>Given the fast-paced evolution of technology, learning will become continuous. Universities could offer lifetime memberships for ongoing education, where professionals subscribe to always stay updated with industry changes. </a:t>
            </a:r>
            <a:endParaRPr lang="en-CA" dirty="0"/>
          </a:p>
          <a:p>
            <a:r>
              <a:rPr lang="en-CA" b="1" dirty="0"/>
              <a:t>Revenue Streams: </a:t>
            </a:r>
            <a:endParaRPr lang="en-CA" dirty="0"/>
          </a:p>
          <a:p>
            <a:r>
              <a:rPr lang="en-CA" b="1" dirty="0"/>
              <a:t>• Monthly or yearly subscriptions for ongoing education </a:t>
            </a:r>
            <a:endParaRPr lang="en-CA" dirty="0"/>
          </a:p>
          <a:p>
            <a:r>
              <a:rPr lang="en-CA" b="1" dirty="0"/>
              <a:t>• AI-driven course recommendations for career advancement </a:t>
            </a:r>
            <a:endParaRPr lang="en-CA" dirty="0"/>
          </a:p>
          <a:p>
            <a:r>
              <a:rPr lang="en-CA" b="1" dirty="0"/>
              <a:t>• Exclusive access to industry webinars, mentorship, and AI-powered career guidance </a:t>
            </a:r>
            <a:endParaRPr lang="en-CA" dirty="0"/>
          </a:p>
          <a:p>
            <a:r>
              <a:rPr lang="en-CA" dirty="0"/>
              <a:t>⸻ </a:t>
            </a:r>
          </a:p>
          <a:p>
            <a:endParaRPr lang="en-CA" dirty="0"/>
          </a:p>
        </p:txBody>
      </p:sp>
    </p:spTree>
    <p:extLst>
      <p:ext uri="{BB962C8B-B14F-4D97-AF65-F5344CB8AC3E}">
        <p14:creationId xmlns:p14="http://schemas.microsoft.com/office/powerpoint/2010/main" val="3980179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m3d="http://schemas.microsoft.com/office/drawing/2017/model3d" Requires="am3d">
          <p:graphicFrame>
            <p:nvGraphicFramePr>
              <p:cNvPr id="15" name="3D Model 14" descr="Head With Gears">
                <a:extLst>
                  <a:ext uri="{FF2B5EF4-FFF2-40B4-BE49-F238E27FC236}">
                    <a16:creationId xmlns:a16="http://schemas.microsoft.com/office/drawing/2014/main" id="{441FC1E9-EE6F-43FE-7006-B2D87BF66785}"/>
                  </a:ext>
                </a:extLst>
              </p:cNvPr>
              <p:cNvGraphicFramePr>
                <a:graphicFrameLocks noChangeAspect="1"/>
              </p:cNvGraphicFramePr>
              <p:nvPr>
                <p:extLst>
                  <p:ext uri="{D42A27DB-BD31-4B8C-83A1-F6EECF244321}">
                    <p14:modId xmlns:p14="http://schemas.microsoft.com/office/powerpoint/2010/main" val="1065054921"/>
                  </p:ext>
                </p:extLst>
              </p:nvPr>
            </p:nvGraphicFramePr>
            <p:xfrm>
              <a:off x="8953952" y="3670283"/>
              <a:ext cx="1346744" cy="1529287"/>
            </p:xfrm>
            <a:graphic>
              <a:graphicData uri="http://schemas.microsoft.com/office/drawing/2017/model3d">
                <am3d:model3d r:embed="rId3">
                  <am3d:spPr>
                    <a:xfrm>
                      <a:off x="0" y="0"/>
                      <a:ext cx="1346744" cy="1529287"/>
                    </a:xfrm>
                    <a:prstGeom prst="rect">
                      <a:avLst/>
                    </a:prstGeom>
                  </am3d:spPr>
                  <am3d:camera>
                    <am3d:pos x="0" y="0" z="62689370"/>
                    <am3d:up dx="0" dy="36000000" dz="0"/>
                    <am3d:lookAt x="0" y="0" z="0"/>
                    <am3d:perspective fov="2700000"/>
                  </am3d:camera>
                  <am3d:trans>
                    <am3d:meterPerModelUnit n="119171" d="1000000"/>
                    <am3d:preTrans dx="-164765" dy="-18081215" dz="-21786"/>
                    <am3d:scale>
                      <am3d:sx n="1000000" d="1000000"/>
                      <am3d:sy n="1000000" d="1000000"/>
                      <am3d:sz n="1000000" d="1000000"/>
                    </am3d:scale>
                    <am3d:rot/>
                    <am3d:postTrans dx="0" dy="0" dz="0"/>
                  </am3d:trans>
                  <am3d:raster rName="Office3DRenderer" rVer="16.0.8326">
                    <am3d:blip r:embed="rId4"/>
                  </am3d:raster>
                  <am3d:objViewport viewportSz="218475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5" name="3D Model 14" descr="Head With Gears">
                <a:extLst>
                  <a:ext uri="{FF2B5EF4-FFF2-40B4-BE49-F238E27FC236}">
                    <a16:creationId xmlns:a16="http://schemas.microsoft.com/office/drawing/2014/main" id="{441FC1E9-EE6F-43FE-7006-B2D87BF66785}"/>
                  </a:ext>
                </a:extLst>
              </p:cNvPr>
              <p:cNvPicPr>
                <a:picLocks noGrp="1" noRot="1" noChangeAspect="1" noMove="1" noResize="1" noEditPoints="1" noAdjustHandles="1" noChangeArrowheads="1" noChangeShapeType="1" noCrop="1"/>
              </p:cNvPicPr>
              <p:nvPr/>
            </p:nvPicPr>
            <p:blipFill>
              <a:blip r:embed="rId4"/>
              <a:stretch>
                <a:fillRect/>
              </a:stretch>
            </p:blipFill>
            <p:spPr>
              <a:xfrm>
                <a:off x="8953952" y="3670283"/>
                <a:ext cx="1346744" cy="152928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20" name="3D Model 19" descr="Head With Gears">
                <a:extLst>
                  <a:ext uri="{FF2B5EF4-FFF2-40B4-BE49-F238E27FC236}">
                    <a16:creationId xmlns:a16="http://schemas.microsoft.com/office/drawing/2014/main" id="{764C6679-BCDC-2618-217C-A521C0E5354D}"/>
                  </a:ext>
                </a:extLst>
              </p:cNvPr>
              <p:cNvGraphicFramePr>
                <a:graphicFrameLocks noChangeAspect="1"/>
              </p:cNvGraphicFramePr>
              <p:nvPr>
                <p:extLst>
                  <p:ext uri="{D42A27DB-BD31-4B8C-83A1-F6EECF244321}">
                    <p14:modId xmlns:p14="http://schemas.microsoft.com/office/powerpoint/2010/main" val="2280290750"/>
                  </p:ext>
                </p:extLst>
              </p:nvPr>
            </p:nvGraphicFramePr>
            <p:xfrm>
              <a:off x="7902392" y="4980923"/>
              <a:ext cx="1346744" cy="1529287"/>
            </p:xfrm>
            <a:graphic>
              <a:graphicData uri="http://schemas.microsoft.com/office/drawing/2017/model3d">
                <am3d:model3d r:embed="rId3">
                  <am3d:spPr>
                    <a:xfrm>
                      <a:off x="0" y="0"/>
                      <a:ext cx="1346744" cy="1529287"/>
                    </a:xfrm>
                    <a:prstGeom prst="rect">
                      <a:avLst/>
                    </a:prstGeom>
                  </am3d:spPr>
                  <am3d:camera>
                    <am3d:pos x="0" y="0" z="62689370"/>
                    <am3d:up dx="0" dy="36000000" dz="0"/>
                    <am3d:lookAt x="0" y="0" z="0"/>
                    <am3d:perspective fov="2700000"/>
                  </am3d:camera>
                  <am3d:trans>
                    <am3d:meterPerModelUnit n="119171" d="1000000"/>
                    <am3d:preTrans dx="-164765" dy="-18081215" dz="-21786"/>
                    <am3d:scale>
                      <am3d:sx n="1000000" d="1000000"/>
                      <am3d:sy n="1000000" d="1000000"/>
                      <am3d:sz n="1000000" d="1000000"/>
                    </am3d:scale>
                    <am3d:rot/>
                    <am3d:postTrans dx="0" dy="0" dz="0"/>
                  </am3d:trans>
                  <am3d:raster rName="Office3DRenderer" rVer="16.0.8326">
                    <am3d:blip r:embed="rId4"/>
                  </am3d:raster>
                  <am3d:objViewport viewportSz="218475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0" name="3D Model 19" descr="Head With Gears">
                <a:extLst>
                  <a:ext uri="{FF2B5EF4-FFF2-40B4-BE49-F238E27FC236}">
                    <a16:creationId xmlns:a16="http://schemas.microsoft.com/office/drawing/2014/main" id="{764C6679-BCDC-2618-217C-A521C0E5354D}"/>
                  </a:ext>
                </a:extLst>
              </p:cNvPr>
              <p:cNvPicPr>
                <a:picLocks noGrp="1" noRot="1" noChangeAspect="1" noMove="1" noResize="1" noEditPoints="1" noAdjustHandles="1" noChangeArrowheads="1" noChangeShapeType="1" noCrop="1"/>
              </p:cNvPicPr>
              <p:nvPr/>
            </p:nvPicPr>
            <p:blipFill>
              <a:blip r:embed="rId4"/>
              <a:stretch>
                <a:fillRect/>
              </a:stretch>
            </p:blipFill>
            <p:spPr>
              <a:xfrm>
                <a:off x="7902392" y="4980923"/>
                <a:ext cx="1346744" cy="152928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7" name="3D Model 16" descr="Head With Gears">
                <a:extLst>
                  <a:ext uri="{FF2B5EF4-FFF2-40B4-BE49-F238E27FC236}">
                    <a16:creationId xmlns:a16="http://schemas.microsoft.com/office/drawing/2014/main" id="{B1B5C939-D133-DF86-73FC-A76F57A71A7C}"/>
                  </a:ext>
                </a:extLst>
              </p:cNvPr>
              <p:cNvGraphicFramePr>
                <a:graphicFrameLocks noChangeAspect="1"/>
              </p:cNvGraphicFramePr>
              <p:nvPr>
                <p:extLst>
                  <p:ext uri="{D42A27DB-BD31-4B8C-83A1-F6EECF244321}">
                    <p14:modId xmlns:p14="http://schemas.microsoft.com/office/powerpoint/2010/main" val="1890941791"/>
                  </p:ext>
                </p:extLst>
              </p:nvPr>
            </p:nvGraphicFramePr>
            <p:xfrm>
              <a:off x="6652712" y="3594083"/>
              <a:ext cx="1346744" cy="1529287"/>
            </p:xfrm>
            <a:graphic>
              <a:graphicData uri="http://schemas.microsoft.com/office/drawing/2017/model3d">
                <am3d:model3d r:embed="rId3">
                  <am3d:spPr>
                    <a:xfrm>
                      <a:off x="0" y="0"/>
                      <a:ext cx="1346744" cy="1529287"/>
                    </a:xfrm>
                    <a:prstGeom prst="rect">
                      <a:avLst/>
                    </a:prstGeom>
                  </am3d:spPr>
                  <am3d:camera>
                    <am3d:pos x="0" y="0" z="62689370"/>
                    <am3d:up dx="0" dy="36000000" dz="0"/>
                    <am3d:lookAt x="0" y="0" z="0"/>
                    <am3d:perspective fov="2700000"/>
                  </am3d:camera>
                  <am3d:trans>
                    <am3d:meterPerModelUnit n="119171" d="1000000"/>
                    <am3d:preTrans dx="-164765" dy="-18081215" dz="-21786"/>
                    <am3d:scale>
                      <am3d:sx n="1000000" d="1000000"/>
                      <am3d:sy n="1000000" d="1000000"/>
                      <am3d:sz n="1000000" d="1000000"/>
                    </am3d:scale>
                    <am3d:rot/>
                    <am3d:postTrans dx="0" dy="0" dz="0"/>
                  </am3d:trans>
                  <am3d:raster rName="Office3DRenderer" rVer="16.0.8326">
                    <am3d:blip r:embed="rId4"/>
                  </am3d:raster>
                  <am3d:objViewport viewportSz="218475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7" name="3D Model 16" descr="Head With Gears">
                <a:extLst>
                  <a:ext uri="{FF2B5EF4-FFF2-40B4-BE49-F238E27FC236}">
                    <a16:creationId xmlns:a16="http://schemas.microsoft.com/office/drawing/2014/main" id="{B1B5C939-D133-DF86-73FC-A76F57A71A7C}"/>
                  </a:ext>
                </a:extLst>
              </p:cNvPr>
              <p:cNvPicPr>
                <a:picLocks noGrp="1" noRot="1" noChangeAspect="1" noMove="1" noResize="1" noEditPoints="1" noAdjustHandles="1" noChangeArrowheads="1" noChangeShapeType="1" noCrop="1"/>
              </p:cNvPicPr>
              <p:nvPr/>
            </p:nvPicPr>
            <p:blipFill>
              <a:blip r:embed="rId4"/>
              <a:stretch>
                <a:fillRect/>
              </a:stretch>
            </p:blipFill>
            <p:spPr>
              <a:xfrm>
                <a:off x="6652712" y="3594083"/>
                <a:ext cx="1346744" cy="152928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4" name="3D Model 13" descr="Head With Gears">
                <a:extLst>
                  <a:ext uri="{FF2B5EF4-FFF2-40B4-BE49-F238E27FC236}">
                    <a16:creationId xmlns:a16="http://schemas.microsoft.com/office/drawing/2014/main" id="{A797C926-9429-B4E3-8930-4212AB597A55}"/>
                  </a:ext>
                </a:extLst>
              </p:cNvPr>
              <p:cNvGraphicFramePr>
                <a:graphicFrameLocks noChangeAspect="1"/>
              </p:cNvGraphicFramePr>
              <p:nvPr>
                <p:extLst>
                  <p:ext uri="{D42A27DB-BD31-4B8C-83A1-F6EECF244321}">
                    <p14:modId xmlns:p14="http://schemas.microsoft.com/office/powerpoint/2010/main" val="337051818"/>
                  </p:ext>
                </p:extLst>
              </p:nvPr>
            </p:nvGraphicFramePr>
            <p:xfrm>
              <a:off x="7887152" y="2115803"/>
              <a:ext cx="1346744" cy="1529287"/>
            </p:xfrm>
            <a:graphic>
              <a:graphicData uri="http://schemas.microsoft.com/office/drawing/2017/model3d">
                <am3d:model3d r:embed="rId3">
                  <am3d:spPr>
                    <a:xfrm>
                      <a:off x="0" y="0"/>
                      <a:ext cx="1346744" cy="1529287"/>
                    </a:xfrm>
                    <a:prstGeom prst="rect">
                      <a:avLst/>
                    </a:prstGeom>
                  </am3d:spPr>
                  <am3d:camera>
                    <am3d:pos x="0" y="0" z="62689370"/>
                    <am3d:up dx="0" dy="36000000" dz="0"/>
                    <am3d:lookAt x="0" y="0" z="0"/>
                    <am3d:perspective fov="2700000"/>
                  </am3d:camera>
                  <am3d:trans>
                    <am3d:meterPerModelUnit n="119171" d="1000000"/>
                    <am3d:preTrans dx="-164765" dy="-18081215" dz="-21786"/>
                    <am3d:scale>
                      <am3d:sx n="1000000" d="1000000"/>
                      <am3d:sy n="1000000" d="1000000"/>
                      <am3d:sz n="1000000" d="1000000"/>
                    </am3d:scale>
                    <am3d:rot/>
                    <am3d:postTrans dx="0" dy="0" dz="0"/>
                  </am3d:trans>
                  <am3d:raster rName="Office3DRenderer" rVer="16.0.8326">
                    <am3d:blip r:embed="rId4"/>
                  </am3d:raster>
                  <am3d:objViewport viewportSz="218475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4" name="3D Model 13" descr="Head With Gears">
                <a:extLst>
                  <a:ext uri="{FF2B5EF4-FFF2-40B4-BE49-F238E27FC236}">
                    <a16:creationId xmlns:a16="http://schemas.microsoft.com/office/drawing/2014/main" id="{A797C926-9429-B4E3-8930-4212AB597A55}"/>
                  </a:ext>
                </a:extLst>
              </p:cNvPr>
              <p:cNvPicPr>
                <a:picLocks noGrp="1" noRot="1" noChangeAspect="1" noMove="1" noResize="1" noEditPoints="1" noAdjustHandles="1" noChangeArrowheads="1" noChangeShapeType="1" noCrop="1"/>
              </p:cNvPicPr>
              <p:nvPr/>
            </p:nvPicPr>
            <p:blipFill>
              <a:blip r:embed="rId4"/>
              <a:stretch>
                <a:fillRect/>
              </a:stretch>
            </p:blipFill>
            <p:spPr>
              <a:xfrm>
                <a:off x="7887152" y="2115803"/>
                <a:ext cx="1346744" cy="152928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6" name="3D Model 15" descr="Head With Gears">
                <a:extLst>
                  <a:ext uri="{FF2B5EF4-FFF2-40B4-BE49-F238E27FC236}">
                    <a16:creationId xmlns:a16="http://schemas.microsoft.com/office/drawing/2014/main" id="{71F09897-F595-295F-41BC-34BD8B5B228B}"/>
                  </a:ext>
                </a:extLst>
              </p:cNvPr>
              <p:cNvGraphicFramePr>
                <a:graphicFrameLocks noChangeAspect="1"/>
              </p:cNvGraphicFramePr>
              <p:nvPr>
                <p:extLst>
                  <p:ext uri="{D42A27DB-BD31-4B8C-83A1-F6EECF244321}">
                    <p14:modId xmlns:p14="http://schemas.microsoft.com/office/powerpoint/2010/main" val="4119907405"/>
                  </p:ext>
                </p:extLst>
              </p:nvPr>
            </p:nvGraphicFramePr>
            <p:xfrm>
              <a:off x="6622232" y="820403"/>
              <a:ext cx="1346744" cy="1529287"/>
            </p:xfrm>
            <a:graphic>
              <a:graphicData uri="http://schemas.microsoft.com/office/drawing/2017/model3d">
                <am3d:model3d r:embed="rId3">
                  <am3d:spPr>
                    <a:xfrm>
                      <a:off x="0" y="0"/>
                      <a:ext cx="1346744" cy="1529287"/>
                    </a:xfrm>
                    <a:prstGeom prst="rect">
                      <a:avLst/>
                    </a:prstGeom>
                  </am3d:spPr>
                  <am3d:camera>
                    <am3d:pos x="0" y="0" z="62689370"/>
                    <am3d:up dx="0" dy="36000000" dz="0"/>
                    <am3d:lookAt x="0" y="0" z="0"/>
                    <am3d:perspective fov="2700000"/>
                  </am3d:camera>
                  <am3d:trans>
                    <am3d:meterPerModelUnit n="119171" d="1000000"/>
                    <am3d:preTrans dx="-164765" dy="-18081215" dz="-21786"/>
                    <am3d:scale>
                      <am3d:sx n="1000000" d="1000000"/>
                      <am3d:sy n="1000000" d="1000000"/>
                      <am3d:sz n="1000000" d="1000000"/>
                    </am3d:scale>
                    <am3d:rot/>
                    <am3d:postTrans dx="0" dy="0" dz="0"/>
                  </am3d:trans>
                  <am3d:raster rName="Office3DRenderer" rVer="16.0.8326">
                    <am3d:blip r:embed="rId4"/>
                  </am3d:raster>
                  <am3d:objViewport viewportSz="218475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6" name="3D Model 15" descr="Head With Gears">
                <a:extLst>
                  <a:ext uri="{FF2B5EF4-FFF2-40B4-BE49-F238E27FC236}">
                    <a16:creationId xmlns:a16="http://schemas.microsoft.com/office/drawing/2014/main" id="{71F09897-F595-295F-41BC-34BD8B5B228B}"/>
                  </a:ext>
                </a:extLst>
              </p:cNvPr>
              <p:cNvPicPr>
                <a:picLocks noGrp="1" noRot="1" noChangeAspect="1" noMove="1" noResize="1" noEditPoints="1" noAdjustHandles="1" noChangeArrowheads="1" noChangeShapeType="1" noCrop="1"/>
              </p:cNvPicPr>
              <p:nvPr/>
            </p:nvPicPr>
            <p:blipFill>
              <a:blip r:embed="rId4"/>
              <a:stretch>
                <a:fillRect/>
              </a:stretch>
            </p:blipFill>
            <p:spPr>
              <a:xfrm>
                <a:off x="6622232" y="820403"/>
                <a:ext cx="1346744" cy="152928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3" name="3D Model 12" descr="Head With Gears">
                <a:extLst>
                  <a:ext uri="{FF2B5EF4-FFF2-40B4-BE49-F238E27FC236}">
                    <a16:creationId xmlns:a16="http://schemas.microsoft.com/office/drawing/2014/main" id="{C5ECCB3B-939A-7162-43D5-9B408CC572CB}"/>
                  </a:ext>
                </a:extLst>
              </p:cNvPr>
              <p:cNvGraphicFramePr>
                <a:graphicFrameLocks noChangeAspect="1"/>
              </p:cNvGraphicFramePr>
              <p:nvPr>
                <p:extLst>
                  <p:ext uri="{D42A27DB-BD31-4B8C-83A1-F6EECF244321}">
                    <p14:modId xmlns:p14="http://schemas.microsoft.com/office/powerpoint/2010/main" val="2995439489"/>
                  </p:ext>
                </p:extLst>
              </p:nvPr>
            </p:nvGraphicFramePr>
            <p:xfrm>
              <a:off x="9091112" y="850883"/>
              <a:ext cx="1346744" cy="1529287"/>
            </p:xfrm>
            <a:graphic>
              <a:graphicData uri="http://schemas.microsoft.com/office/drawing/2017/model3d">
                <am3d:model3d r:embed="rId3">
                  <am3d:spPr>
                    <a:xfrm>
                      <a:off x="0" y="0"/>
                      <a:ext cx="1346744" cy="1529287"/>
                    </a:xfrm>
                    <a:prstGeom prst="rect">
                      <a:avLst/>
                    </a:prstGeom>
                  </am3d:spPr>
                  <am3d:camera>
                    <am3d:pos x="0" y="0" z="62689370"/>
                    <am3d:up dx="0" dy="36000000" dz="0"/>
                    <am3d:lookAt x="0" y="0" z="0"/>
                    <am3d:perspective fov="2700000"/>
                  </am3d:camera>
                  <am3d:trans>
                    <am3d:meterPerModelUnit n="119171" d="1000000"/>
                    <am3d:preTrans dx="-164765" dy="-18081215" dz="-21786"/>
                    <am3d:scale>
                      <am3d:sx n="1000000" d="1000000"/>
                      <am3d:sy n="1000000" d="1000000"/>
                      <am3d:sz n="1000000" d="1000000"/>
                    </am3d:scale>
                    <am3d:rot/>
                    <am3d:postTrans dx="0" dy="0" dz="0"/>
                  </am3d:trans>
                  <am3d:raster rName="Office3DRenderer" rVer="16.0.8326">
                    <am3d:blip r:embed="rId4"/>
                  </am3d:raster>
                  <am3d:objViewport viewportSz="218475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3" name="3D Model 12" descr="Head With Gears">
                <a:extLst>
                  <a:ext uri="{FF2B5EF4-FFF2-40B4-BE49-F238E27FC236}">
                    <a16:creationId xmlns:a16="http://schemas.microsoft.com/office/drawing/2014/main" id="{C5ECCB3B-939A-7162-43D5-9B408CC572CB}"/>
                  </a:ext>
                </a:extLst>
              </p:cNvPr>
              <p:cNvPicPr>
                <a:picLocks noGrp="1" noRot="1" noChangeAspect="1" noMove="1" noResize="1" noEditPoints="1" noAdjustHandles="1" noChangeArrowheads="1" noChangeShapeType="1" noCrop="1"/>
              </p:cNvPicPr>
              <p:nvPr/>
            </p:nvPicPr>
            <p:blipFill>
              <a:blip r:embed="rId4"/>
              <a:stretch>
                <a:fillRect/>
              </a:stretch>
            </p:blipFill>
            <p:spPr>
              <a:xfrm>
                <a:off x="9091112" y="850883"/>
                <a:ext cx="1346744" cy="1529287"/>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9" name="3D Model 18" descr="Head With Gears">
                <a:extLst>
                  <a:ext uri="{FF2B5EF4-FFF2-40B4-BE49-F238E27FC236}">
                    <a16:creationId xmlns:a16="http://schemas.microsoft.com/office/drawing/2014/main" id="{6ACDFA02-6708-A5F9-F578-82CAA1013D23}"/>
                  </a:ext>
                </a:extLst>
              </p:cNvPr>
              <p:cNvGraphicFramePr>
                <a:graphicFrameLocks noChangeAspect="1"/>
              </p:cNvGraphicFramePr>
              <p:nvPr>
                <p:extLst>
                  <p:ext uri="{D42A27DB-BD31-4B8C-83A1-F6EECF244321}">
                    <p14:modId xmlns:p14="http://schemas.microsoft.com/office/powerpoint/2010/main" val="104880312"/>
                  </p:ext>
                </p:extLst>
              </p:nvPr>
            </p:nvGraphicFramePr>
            <p:xfrm>
              <a:off x="10096952" y="2161523"/>
              <a:ext cx="1346744" cy="1529287"/>
            </p:xfrm>
            <a:graphic>
              <a:graphicData uri="http://schemas.microsoft.com/office/drawing/2017/model3d">
                <am3d:model3d r:embed="rId3">
                  <am3d:spPr>
                    <a:xfrm>
                      <a:off x="0" y="0"/>
                      <a:ext cx="1346744" cy="1529287"/>
                    </a:xfrm>
                    <a:prstGeom prst="rect">
                      <a:avLst/>
                    </a:prstGeom>
                  </am3d:spPr>
                  <am3d:camera>
                    <am3d:pos x="0" y="0" z="62689370"/>
                    <am3d:up dx="0" dy="36000000" dz="0"/>
                    <am3d:lookAt x="0" y="0" z="0"/>
                    <am3d:perspective fov="2700000"/>
                  </am3d:camera>
                  <am3d:trans>
                    <am3d:meterPerModelUnit n="119171" d="1000000"/>
                    <am3d:preTrans dx="-164765" dy="-18081215" dz="-21786"/>
                    <am3d:scale>
                      <am3d:sx n="1000000" d="1000000"/>
                      <am3d:sy n="1000000" d="1000000"/>
                      <am3d:sz n="1000000" d="1000000"/>
                    </am3d:scale>
                    <am3d:rot/>
                    <am3d:postTrans dx="0" dy="0" dz="0"/>
                  </am3d:trans>
                  <am3d:raster rName="Office3DRenderer" rVer="16.0.8326">
                    <am3d:blip r:embed="rId4"/>
                  </am3d:raster>
                  <am3d:objViewport viewportSz="218475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9" name="3D Model 18" descr="Head With Gears">
                <a:extLst>
                  <a:ext uri="{FF2B5EF4-FFF2-40B4-BE49-F238E27FC236}">
                    <a16:creationId xmlns:a16="http://schemas.microsoft.com/office/drawing/2014/main" id="{6ACDFA02-6708-A5F9-F578-82CAA1013D23}"/>
                  </a:ext>
                </a:extLst>
              </p:cNvPr>
              <p:cNvPicPr>
                <a:picLocks noGrp="1" noRot="1" noChangeAspect="1" noMove="1" noResize="1" noEditPoints="1" noAdjustHandles="1" noChangeArrowheads="1" noChangeShapeType="1" noCrop="1"/>
              </p:cNvPicPr>
              <p:nvPr/>
            </p:nvPicPr>
            <p:blipFill>
              <a:blip r:embed="rId4"/>
              <a:stretch>
                <a:fillRect/>
              </a:stretch>
            </p:blipFill>
            <p:spPr>
              <a:xfrm>
                <a:off x="10096952" y="2161523"/>
                <a:ext cx="1346744" cy="1529287"/>
              </a:xfrm>
              <a:prstGeom prst="rect">
                <a:avLst/>
              </a:prstGeom>
            </p:spPr>
          </p:pic>
        </mc:Fallback>
      </mc:AlternateContent>
      <p:pic>
        <p:nvPicPr>
          <p:cNvPr id="11" name="Picture 10">
            <a:extLst>
              <a:ext uri="{FF2B5EF4-FFF2-40B4-BE49-F238E27FC236}">
                <a16:creationId xmlns:a16="http://schemas.microsoft.com/office/drawing/2014/main" id="{488594B8-885E-9F36-8FE1-F04B908A29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283" y="965958"/>
            <a:ext cx="1348060" cy="1323095"/>
          </a:xfrm>
          <a:prstGeom prst="rect">
            <a:avLst/>
          </a:prstGeom>
        </p:spPr>
      </p:pic>
      <p:pic>
        <p:nvPicPr>
          <p:cNvPr id="10" name="Picture 9">
            <a:extLst>
              <a:ext uri="{FF2B5EF4-FFF2-40B4-BE49-F238E27FC236}">
                <a16:creationId xmlns:a16="http://schemas.microsoft.com/office/drawing/2014/main" id="{934D8A8E-F75D-E126-9CA1-DF495D4113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8699" y="2248005"/>
            <a:ext cx="1482866" cy="1455405"/>
          </a:xfrm>
          <a:prstGeom prst="rect">
            <a:avLst/>
          </a:prstGeom>
        </p:spPr>
      </p:pic>
      <p:pic>
        <p:nvPicPr>
          <p:cNvPr id="9" name="Picture 8">
            <a:extLst>
              <a:ext uri="{FF2B5EF4-FFF2-40B4-BE49-F238E27FC236}">
                <a16:creationId xmlns:a16="http://schemas.microsoft.com/office/drawing/2014/main" id="{04BC7E52-05D9-91CC-1C04-7778C4D47B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7199" y="851125"/>
            <a:ext cx="1482866" cy="1455405"/>
          </a:xfrm>
          <a:prstGeom prst="rect">
            <a:avLst/>
          </a:prstGeom>
        </p:spPr>
      </p:pic>
      <p:pic>
        <p:nvPicPr>
          <p:cNvPr id="8" name="Picture 7">
            <a:extLst>
              <a:ext uri="{FF2B5EF4-FFF2-40B4-BE49-F238E27FC236}">
                <a16:creationId xmlns:a16="http://schemas.microsoft.com/office/drawing/2014/main" id="{A8E2A7B5-375B-65CC-BF5B-52AA0E7A13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282" y="3753803"/>
            <a:ext cx="1348060" cy="1323095"/>
          </a:xfrm>
          <a:prstGeom prst="rect">
            <a:avLst/>
          </a:prstGeom>
        </p:spPr>
      </p:pic>
      <p:pic>
        <p:nvPicPr>
          <p:cNvPr id="6" name="Picture 5">
            <a:extLst>
              <a:ext uri="{FF2B5EF4-FFF2-40B4-BE49-F238E27FC236}">
                <a16:creationId xmlns:a16="http://schemas.microsoft.com/office/drawing/2014/main" id="{34DE3F68-55BC-3C02-EF01-B5C77A5CC4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77240" y="3660764"/>
            <a:ext cx="1482866" cy="1455405"/>
          </a:xfrm>
          <a:prstGeom prst="rect">
            <a:avLst/>
          </a:prstGeom>
        </p:spPr>
      </p:pic>
      <p:pic>
        <p:nvPicPr>
          <p:cNvPr id="7" name="Picture 6">
            <a:extLst>
              <a:ext uri="{FF2B5EF4-FFF2-40B4-BE49-F238E27FC236}">
                <a16:creationId xmlns:a16="http://schemas.microsoft.com/office/drawing/2014/main" id="{A21FFEF7-909C-02F8-A871-9B832A0632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4680" y="5062844"/>
            <a:ext cx="1482866" cy="1455405"/>
          </a:xfrm>
          <a:prstGeom prst="rect">
            <a:avLst/>
          </a:prstGeom>
          <a:blipFill dpi="0" rotWithShape="1">
            <a:blip r:embed="rId6">
              <a:alphaModFix amt="67000"/>
            </a:blip>
            <a:srcRect/>
            <a:tile tx="0" ty="0" sx="100000" sy="100000" flip="none" algn="tl"/>
          </a:blipFill>
        </p:spPr>
      </p:pic>
      <p:sp>
        <p:nvSpPr>
          <p:cNvPr id="2" name="Title 1"/>
          <p:cNvSpPr>
            <a:spLocks noGrp="1"/>
          </p:cNvSpPr>
          <p:nvPr>
            <p:ph type="title"/>
          </p:nvPr>
        </p:nvSpPr>
        <p:spPr/>
        <p:txBody>
          <a:bodyPr/>
          <a:lstStyle/>
          <a:p>
            <a:r>
              <a:rPr lang="en-CA" b="1" dirty="0"/>
              <a:t># 7. AI-Human Hybrid Teaching Services </a:t>
            </a:r>
            <a:endParaRPr lang="en-CA" dirty="0"/>
          </a:p>
        </p:txBody>
      </p:sp>
      <p:pic>
        <p:nvPicPr>
          <p:cNvPr id="4" name="Picture 3">
            <a:extLst>
              <a:ext uri="{FF2B5EF4-FFF2-40B4-BE49-F238E27FC236}">
                <a16:creationId xmlns:a16="http://schemas.microsoft.com/office/drawing/2014/main" id="{FEDC8E60-A148-2014-C123-9294853046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6480" y="2212964"/>
            <a:ext cx="1482866" cy="1455405"/>
          </a:xfrm>
          <a:prstGeom prst="rect">
            <a:avLst/>
          </a:prstGeom>
        </p:spPr>
      </p:pic>
      <p:pic>
        <p:nvPicPr>
          <p:cNvPr id="5" name="Picture 4">
            <a:extLst>
              <a:ext uri="{FF2B5EF4-FFF2-40B4-BE49-F238E27FC236}">
                <a16:creationId xmlns:a16="http://schemas.microsoft.com/office/drawing/2014/main" id="{9F083B3D-125C-C139-3D79-CD9569E422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0760" y="5047604"/>
            <a:ext cx="1482866" cy="1455405"/>
          </a:xfrm>
          <a:prstGeom prst="rect">
            <a:avLst/>
          </a:prstGeom>
        </p:spPr>
      </p:pic>
      <p:sp>
        <p:nvSpPr>
          <p:cNvPr id="3" name="Content Placeholder 2"/>
          <p:cNvSpPr>
            <a:spLocks noGrp="1"/>
          </p:cNvSpPr>
          <p:nvPr>
            <p:ph idx="1"/>
          </p:nvPr>
        </p:nvSpPr>
        <p:spPr>
          <a:xfrm>
            <a:off x="838200" y="1539240"/>
            <a:ext cx="10515600" cy="4197846"/>
          </a:xfrm>
        </p:spPr>
        <p:txBody>
          <a:bodyPr>
            <a:normAutofit/>
          </a:bodyPr>
          <a:lstStyle/>
          <a:p>
            <a:r>
              <a:rPr lang="en-CA" b="1" dirty="0"/>
              <a:t>Rather than fully replacing human educators, universities could blend AI tutors with human mentors to offer premium educational services. AI handles content delivery and grading, while human instructors focus on critical thinking, creativity, and mentorship. </a:t>
            </a:r>
            <a:endParaRPr lang="en-CA" dirty="0"/>
          </a:p>
          <a:p>
            <a:r>
              <a:rPr lang="en-CA" b="1" dirty="0"/>
              <a:t>Revenue Streams: </a:t>
            </a:r>
            <a:endParaRPr lang="en-CA" dirty="0"/>
          </a:p>
          <a:p>
            <a:r>
              <a:rPr lang="en-CA" b="1" dirty="0"/>
              <a:t>• Premium AI-human hybrid tutoring models </a:t>
            </a:r>
            <a:endParaRPr lang="en-CA" dirty="0"/>
          </a:p>
          <a:p>
            <a:r>
              <a:rPr lang="en-CA" b="1" dirty="0"/>
              <a:t>• Corporate leadership development using AI-personalized training </a:t>
            </a:r>
            <a:endParaRPr lang="en-CA" dirty="0"/>
          </a:p>
          <a:p>
            <a:r>
              <a:rPr lang="en-CA" b="1" dirty="0"/>
              <a:t>• AI-driven soft-skills training (emotional intelligence, ethics, decision-making) </a:t>
            </a:r>
            <a:endParaRPr lang="en-CA" dirty="0"/>
          </a:p>
          <a:p>
            <a:pPr marL="0" indent="0">
              <a:buNone/>
            </a:pPr>
            <a:endParaRPr lang="en-CA" dirty="0"/>
          </a:p>
        </p:txBody>
      </p:sp>
      <mc:AlternateContent xmlns:mc="http://schemas.openxmlformats.org/markup-compatibility/2006">
        <mc:Choice xmlns:am3d="http://schemas.microsoft.com/office/drawing/2017/model3d" Requires="am3d">
          <p:graphicFrame>
            <p:nvGraphicFramePr>
              <p:cNvPr id="18" name="3D Model 17" descr="Head With Gears">
                <a:extLst>
                  <a:ext uri="{FF2B5EF4-FFF2-40B4-BE49-F238E27FC236}">
                    <a16:creationId xmlns:a16="http://schemas.microsoft.com/office/drawing/2014/main" id="{524AE4C1-E8C3-E6DF-CBE9-0FD878C152DC}"/>
                  </a:ext>
                </a:extLst>
              </p:cNvPr>
              <p:cNvGraphicFramePr>
                <a:graphicFrameLocks noChangeAspect="1"/>
              </p:cNvGraphicFramePr>
              <p:nvPr>
                <p:extLst>
                  <p:ext uri="{D42A27DB-BD31-4B8C-83A1-F6EECF244321}">
                    <p14:modId xmlns:p14="http://schemas.microsoft.com/office/powerpoint/2010/main" val="1199318496"/>
                  </p:ext>
                </p:extLst>
              </p:nvPr>
            </p:nvGraphicFramePr>
            <p:xfrm>
              <a:off x="9944552" y="4919963"/>
              <a:ext cx="1346744" cy="1529287"/>
            </p:xfrm>
            <a:graphic>
              <a:graphicData uri="http://schemas.microsoft.com/office/drawing/2017/model3d">
                <am3d:model3d r:embed="rId3">
                  <am3d:spPr>
                    <a:xfrm>
                      <a:off x="0" y="0"/>
                      <a:ext cx="1346744" cy="1529287"/>
                    </a:xfrm>
                    <a:prstGeom prst="rect">
                      <a:avLst/>
                    </a:prstGeom>
                  </am3d:spPr>
                  <am3d:camera>
                    <am3d:pos x="0" y="0" z="62689370"/>
                    <am3d:up dx="0" dy="36000000" dz="0"/>
                    <am3d:lookAt x="0" y="0" z="0"/>
                    <am3d:perspective fov="2700000"/>
                  </am3d:camera>
                  <am3d:trans>
                    <am3d:meterPerModelUnit n="119171" d="1000000"/>
                    <am3d:preTrans dx="-164765" dy="-18081215" dz="-21786"/>
                    <am3d:scale>
                      <am3d:sx n="1000000" d="1000000"/>
                      <am3d:sy n="1000000" d="1000000"/>
                      <am3d:sz n="1000000" d="1000000"/>
                    </am3d:scale>
                    <am3d:rot/>
                    <am3d:postTrans dx="0" dy="0" dz="0"/>
                  </am3d:trans>
                  <am3d:raster rName="Office3DRenderer" rVer="16.0.8326">
                    <am3d:blip r:embed="rId4"/>
                  </am3d:raster>
                  <am3d:objViewport viewportSz="218475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8" name="3D Model 17" descr="Head With Gears">
                <a:extLst>
                  <a:ext uri="{FF2B5EF4-FFF2-40B4-BE49-F238E27FC236}">
                    <a16:creationId xmlns:a16="http://schemas.microsoft.com/office/drawing/2014/main" id="{524AE4C1-E8C3-E6DF-CBE9-0FD878C152DC}"/>
                  </a:ext>
                </a:extLst>
              </p:cNvPr>
              <p:cNvPicPr>
                <a:picLocks noGrp="1" noRot="1" noChangeAspect="1" noMove="1" noResize="1" noEditPoints="1" noAdjustHandles="1" noChangeArrowheads="1" noChangeShapeType="1" noCrop="1"/>
              </p:cNvPicPr>
              <p:nvPr/>
            </p:nvPicPr>
            <p:blipFill>
              <a:blip r:embed="rId4"/>
              <a:stretch>
                <a:fillRect/>
              </a:stretch>
            </p:blipFill>
            <p:spPr>
              <a:xfrm>
                <a:off x="9944552" y="4919963"/>
                <a:ext cx="1346744" cy="1529287"/>
              </a:xfrm>
              <a:prstGeom prst="rect">
                <a:avLst/>
              </a:prstGeom>
            </p:spPr>
          </p:pic>
        </mc:Fallback>
      </mc:AlternateContent>
    </p:spTree>
    <p:extLst>
      <p:ext uri="{BB962C8B-B14F-4D97-AF65-F5344CB8AC3E}">
        <p14:creationId xmlns:p14="http://schemas.microsoft.com/office/powerpoint/2010/main" val="2641224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 8. Decentralized Autonomous Universities (DAUs) – Web3 &amp; DAO-Based Education </a:t>
            </a:r>
            <a:endParaRPr lang="en-CA" dirty="0"/>
          </a:p>
        </p:txBody>
      </p:sp>
      <p:sp>
        <p:nvSpPr>
          <p:cNvPr id="3" name="Content Placeholder 2"/>
          <p:cNvSpPr>
            <a:spLocks noGrp="1"/>
          </p:cNvSpPr>
          <p:nvPr>
            <p:ph idx="1"/>
          </p:nvPr>
        </p:nvSpPr>
        <p:spPr/>
        <p:txBody>
          <a:bodyPr>
            <a:normAutofit lnSpcReduction="10000"/>
          </a:bodyPr>
          <a:lstStyle/>
          <a:p>
            <a:r>
              <a:rPr lang="en-CA" b="1" dirty="0"/>
              <a:t>. Decentralized Autonomous Universities (DAUs) – Web3 &amp; DAO-Based Education </a:t>
            </a:r>
            <a:endParaRPr lang="en-CA" dirty="0"/>
          </a:p>
          <a:p>
            <a:r>
              <a:rPr lang="en-CA" b="1" dirty="0"/>
              <a:t>In a decentralized education system, universities could operate as DAOs (Decentralized Autonomous Organizations) where governance, funding, and accreditation are managed by smart contracts and community voting. </a:t>
            </a:r>
            <a:endParaRPr lang="en-CA" dirty="0"/>
          </a:p>
          <a:p>
            <a:r>
              <a:rPr lang="en-CA" b="1" dirty="0"/>
              <a:t>Revenue Streams: </a:t>
            </a:r>
            <a:endParaRPr lang="en-CA" dirty="0"/>
          </a:p>
          <a:p>
            <a:r>
              <a:rPr lang="en-CA" b="1" dirty="0"/>
              <a:t>• Tokenized tuition and governance models </a:t>
            </a:r>
            <a:endParaRPr lang="en-CA" dirty="0"/>
          </a:p>
          <a:p>
            <a:r>
              <a:rPr lang="en-CA" b="1" dirty="0"/>
              <a:t>• Crowdfunded educational projects </a:t>
            </a:r>
            <a:endParaRPr lang="en-CA" dirty="0"/>
          </a:p>
          <a:p>
            <a:r>
              <a:rPr lang="en-CA" b="1" dirty="0"/>
              <a:t>• NFT-based ownership of educational content </a:t>
            </a:r>
            <a:endParaRPr lang="en-CA" dirty="0"/>
          </a:p>
        </p:txBody>
      </p:sp>
    </p:spTree>
    <p:extLst>
      <p:ext uri="{BB962C8B-B14F-4D97-AF65-F5344CB8AC3E}">
        <p14:creationId xmlns:p14="http://schemas.microsoft.com/office/powerpoint/2010/main" val="3328544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 9. AI-Generated Knowledge-On-Demand Services </a:t>
            </a:r>
            <a:endParaRPr lang="en-CA" dirty="0"/>
          </a:p>
        </p:txBody>
      </p:sp>
      <p:sp>
        <p:nvSpPr>
          <p:cNvPr id="3" name="Content Placeholder 2"/>
          <p:cNvSpPr>
            <a:spLocks noGrp="1"/>
          </p:cNvSpPr>
          <p:nvPr>
            <p:ph idx="1"/>
          </p:nvPr>
        </p:nvSpPr>
        <p:spPr/>
        <p:txBody>
          <a:bodyPr>
            <a:normAutofit lnSpcReduction="10000"/>
          </a:bodyPr>
          <a:lstStyle/>
          <a:p>
            <a:r>
              <a:rPr lang="en-CA" b="1" dirty="0"/>
              <a:t>AI-Generated Knowledge-On-Demand Services </a:t>
            </a:r>
            <a:endParaRPr lang="en-CA" dirty="0"/>
          </a:p>
          <a:p>
            <a:r>
              <a:rPr lang="en-CA" b="1" dirty="0"/>
              <a:t>With AI surpassing human intelligence, students and professionals may no longer need traditional learning but rather instant access to knowledge. Universities could offer on-demand AI-powered research assistants for complex problem-solving. </a:t>
            </a:r>
            <a:endParaRPr lang="en-CA" dirty="0"/>
          </a:p>
          <a:p>
            <a:r>
              <a:rPr lang="en-CA" b="1" dirty="0"/>
              <a:t>Revenue Streams: </a:t>
            </a:r>
            <a:endParaRPr lang="en-CA" dirty="0"/>
          </a:p>
          <a:p>
            <a:r>
              <a:rPr lang="en-CA" b="1" dirty="0"/>
              <a:t>• AI-powered consultancy services for businesses and researchers </a:t>
            </a:r>
            <a:endParaRPr lang="en-CA" dirty="0"/>
          </a:p>
          <a:p>
            <a:r>
              <a:rPr lang="en-CA" b="1" dirty="0"/>
              <a:t>• Subscription access to advanced AI knowledge engines </a:t>
            </a:r>
            <a:endParaRPr lang="en-CA" dirty="0"/>
          </a:p>
          <a:p>
            <a:r>
              <a:rPr lang="en-CA" b="1" dirty="0"/>
              <a:t>• Pay-per-query AI research generation </a:t>
            </a:r>
            <a:endParaRPr lang="en-CA" dirty="0"/>
          </a:p>
          <a:p>
            <a:r>
              <a:rPr lang="en-CA" dirty="0"/>
              <a:t>⸻ 	</a:t>
            </a:r>
          </a:p>
        </p:txBody>
      </p:sp>
    </p:spTree>
    <p:extLst>
      <p:ext uri="{BB962C8B-B14F-4D97-AF65-F5344CB8AC3E}">
        <p14:creationId xmlns:p14="http://schemas.microsoft.com/office/powerpoint/2010/main" val="1854974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b="1" dirty="0"/>
              <a:t># 10 Universities as “Browser” Model </a:t>
            </a:r>
            <a:br>
              <a:rPr lang="en-CA" dirty="0"/>
            </a:br>
            <a:endParaRPr lang="en-CA" dirty="0"/>
          </a:p>
        </p:txBody>
      </p:sp>
      <p:sp>
        <p:nvSpPr>
          <p:cNvPr id="3" name="Content Placeholder 2"/>
          <p:cNvSpPr>
            <a:spLocks noGrp="1"/>
          </p:cNvSpPr>
          <p:nvPr>
            <p:ph idx="1"/>
          </p:nvPr>
        </p:nvSpPr>
        <p:spPr>
          <a:xfrm>
            <a:off x="838200" y="1825625"/>
            <a:ext cx="10515600" cy="4787826"/>
          </a:xfrm>
        </p:spPr>
        <p:txBody>
          <a:bodyPr>
            <a:normAutofit fontScale="92500" lnSpcReduction="20000"/>
          </a:bodyPr>
          <a:lstStyle/>
          <a:p>
            <a:pPr marL="0" indent="0">
              <a:buNone/>
            </a:pPr>
            <a:r>
              <a:rPr lang="en-CA" b="1" dirty="0"/>
              <a:t>1. Universities as Education Marketplaces (Browser Model) </a:t>
            </a:r>
            <a:endParaRPr lang="en-CA" dirty="0"/>
          </a:p>
          <a:p>
            <a:r>
              <a:rPr lang="en-CA" b="1" dirty="0"/>
              <a:t>Instead of creating all content in-house, universities could become platforms that curate and certify </a:t>
            </a:r>
            <a:r>
              <a:rPr lang="en-CA" b="1" u="sng" dirty="0"/>
              <a:t>MOOCs,</a:t>
            </a:r>
            <a:r>
              <a:rPr lang="en-CA" b="1" dirty="0"/>
              <a:t> online courses, and AI-generated content from various institutions and experts worldwide. Students would have access to a “pick-and-choose” curriculum, earning micro-credentials and degrees from multiple providers. </a:t>
            </a:r>
            <a:endParaRPr lang="en-CA" dirty="0"/>
          </a:p>
          <a:p>
            <a:pPr marL="0" indent="0">
              <a:buNone/>
            </a:pPr>
            <a:r>
              <a:rPr lang="en-CA" b="1" dirty="0"/>
              <a:t>   Revenue Streams: </a:t>
            </a:r>
            <a:endParaRPr lang="en-CA" dirty="0"/>
          </a:p>
          <a:p>
            <a:r>
              <a:rPr lang="en-CA" b="1" dirty="0"/>
              <a:t>Subscription-based access to our portfolio of approved courses </a:t>
            </a:r>
            <a:endParaRPr lang="en-CA" dirty="0"/>
          </a:p>
          <a:p>
            <a:r>
              <a:rPr lang="en-CA" b="1" dirty="0"/>
              <a:t>Commission from partner institutions for student enrollments </a:t>
            </a:r>
            <a:endParaRPr lang="en-CA" dirty="0"/>
          </a:p>
          <a:p>
            <a:r>
              <a:rPr lang="en-CA" b="1" dirty="0"/>
              <a:t>Value-added services like career counseling, mentorship, and AI-driven learning recommendations</a:t>
            </a:r>
          </a:p>
          <a:p>
            <a:r>
              <a:rPr lang="en-CA" b="1" dirty="0"/>
              <a:t>Course Packs</a:t>
            </a:r>
          </a:p>
          <a:p>
            <a:r>
              <a:rPr lang="en-CA" b="1" dirty="0"/>
              <a:t>Admission Exam. certifying </a:t>
            </a:r>
            <a:endParaRPr lang="en-CA" dirty="0"/>
          </a:p>
        </p:txBody>
      </p:sp>
    </p:spTree>
    <p:extLst>
      <p:ext uri="{BB962C8B-B14F-4D97-AF65-F5344CB8AC3E}">
        <p14:creationId xmlns:p14="http://schemas.microsoft.com/office/powerpoint/2010/main" val="2995783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Part 2  Cont.. New Academic Business Models.   </a:t>
            </a:r>
            <a:br>
              <a:rPr lang="en-CA" dirty="0"/>
            </a:br>
            <a:r>
              <a:rPr lang="en-CA" dirty="0"/>
              <a:t># 1- “</a:t>
            </a:r>
            <a:r>
              <a:rPr lang="en-CA" b="1" i="1" dirty="0"/>
              <a:t>The Browser”</a:t>
            </a:r>
          </a:p>
        </p:txBody>
      </p:sp>
      <p:sp>
        <p:nvSpPr>
          <p:cNvPr id="3" name="Content Placeholder 2"/>
          <p:cNvSpPr>
            <a:spLocks noGrp="1"/>
          </p:cNvSpPr>
          <p:nvPr>
            <p:ph idx="1"/>
          </p:nvPr>
        </p:nvSpPr>
        <p:spPr/>
        <p:txBody>
          <a:bodyPr/>
          <a:lstStyle/>
          <a:p>
            <a:r>
              <a:rPr lang="en-CA" dirty="0"/>
              <a:t># 1… Browser </a:t>
            </a:r>
          </a:p>
          <a:p>
            <a:r>
              <a:rPr lang="en-CA" dirty="0"/>
              <a:t>9 others on my Blog site subscribe.. </a:t>
            </a:r>
          </a:p>
          <a:p>
            <a:r>
              <a:rPr lang="en-CA" dirty="0"/>
              <a:t>Book on this topic</a:t>
            </a:r>
          </a:p>
          <a:p>
            <a:r>
              <a:rPr lang="en-CA" dirty="0"/>
              <a:t>Educational Articles</a:t>
            </a:r>
          </a:p>
          <a:p>
            <a:endParaRPr lang="en-CA" dirty="0"/>
          </a:p>
          <a:p>
            <a:pPr marL="0" indent="0">
              <a:buNone/>
            </a:pPr>
            <a:r>
              <a:rPr lang="en-CA" dirty="0">
                <a:hlinkClick r:id="rId2"/>
              </a:rPr>
              <a:t>Terry Power's Strategic Thinking Concepts | Place to learn business strategies and strategic thinking concepts.</a:t>
            </a:r>
            <a:r>
              <a:rPr lang="en-CA" dirty="0"/>
              <a:t> </a:t>
            </a:r>
          </a:p>
        </p:txBody>
      </p:sp>
    </p:spTree>
    <p:extLst>
      <p:ext uri="{BB962C8B-B14F-4D97-AF65-F5344CB8AC3E}">
        <p14:creationId xmlns:p14="http://schemas.microsoft.com/office/powerpoint/2010/main" val="376935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a:xfrm>
            <a:off x="132202" y="1690688"/>
            <a:ext cx="11221598" cy="4486275"/>
          </a:xfrm>
        </p:spPr>
        <p:txBody>
          <a:bodyPr/>
          <a:lstStyle/>
          <a:p>
            <a:endParaRPr lang="en-CA" dirty="0"/>
          </a:p>
        </p:txBody>
      </p:sp>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dirty="0"/>
          </a:p>
        </p:txBody>
      </p:sp>
      <p:pic>
        <p:nvPicPr>
          <p:cNvPr id="4097" name="Picture 1" descr="University of Pennsylvania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4025735" cy="14097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0" y="1999448"/>
            <a:ext cx="23889190" cy="5160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2696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Don Huesman, Wharton Fellow</a:t>
            </a:r>
            <a:endParaRPr kumimoji="0" lang="en-CA" altLang="en-US" sz="3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Managing  Director  </a:t>
            </a:r>
            <a:r>
              <a:rPr kumimoji="0" lang="en-US" altLang="en-US" sz="3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Wharton Innovation Group,   </a:t>
            </a:r>
            <a:endParaRPr kumimoji="0" lang="en-CA" altLang="en-US" sz="3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en-US" sz="3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hlinkClick r:id="rId4"/>
              </a:rPr>
              <a:t>Wharton School of the University of Pennsylvania </a:t>
            </a:r>
            <a:endParaRPr kumimoji="0" lang="en-CA" altLang="en-US" sz="3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FROM… </a:t>
            </a:r>
            <a:r>
              <a:rPr kumimoji="0" lang="en-US" altLang="en-US" sz="3600" b="0" i="0" u="sng"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hlinkClick r:id="rId5"/>
              </a:rPr>
              <a:t>Bloomberg Businessweek</a:t>
            </a:r>
            <a:r>
              <a:rPr kumimoji="0" lang="en-US" altLang="en-US" sz="3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CA" altLang="en-US" sz="3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http://www.businessweek.com/news/2013-09-13/wharton-offers-free-online-courses-copying-first-year-mba-study </a:t>
            </a:r>
            <a:endParaRPr kumimoji="0" lang="en-CA" altLang="en-US" sz="3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“Wharton Offers Free Online Courses Copying First-Year MBA Study</a:t>
            </a:r>
            <a:endParaRPr kumimoji="0" lang="en-CA" altLang="en-US" sz="3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By Louis Lavelle September 13, 2013 </a:t>
            </a:r>
          </a:p>
          <a:p>
            <a:pPr lvl="0" eaLnBrk="0" fontAlgn="base" hangingPunct="0">
              <a:spcBef>
                <a:spcPct val="0"/>
              </a:spcBef>
              <a:spcAft>
                <a:spcPct val="0"/>
              </a:spcAft>
            </a:pPr>
            <a:r>
              <a:rPr lang="en-US" sz="3600" dirty="0"/>
              <a:t>For a $49 fee, students can get a verified electronic certificate showing they’ve completed course requirements. </a:t>
            </a:r>
            <a:endParaRPr kumimoji="0" lang="en-CA" altLang="en-US" sz="3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altLang="en-US" sz="3600" b="0" i="0" u="none" strike="noStrike" cap="none" normalizeH="0" baseline="0" dirty="0">
              <a:ln>
                <a:noFill/>
              </a:ln>
              <a:solidFill>
                <a:schemeClr val="tx1"/>
              </a:solidFill>
              <a:effectLst/>
              <a:latin typeface="Arial" panose="020B0604020202020204" pitchFamily="34" charset="0"/>
            </a:endParaRPr>
          </a:p>
        </p:txBody>
      </p:sp>
      <p:sp>
        <p:nvSpPr>
          <p:cNvPr id="6" name="Rectangle 4"/>
          <p:cNvSpPr>
            <a:spLocks noChangeArrowheads="1"/>
          </p:cNvSpPr>
          <p:nvPr/>
        </p:nvSpPr>
        <p:spPr bwMode="auto">
          <a:xfrm>
            <a:off x="0" y="1390650"/>
            <a:ext cx="12192000" cy="19050"/>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dirty="0"/>
          </a:p>
        </p:txBody>
      </p:sp>
      <p:pic>
        <p:nvPicPr>
          <p:cNvPr id="8" name="Picture 7" descr="University of Pennsylvania Logo"/>
          <p:cNvPicPr/>
          <p:nvPr/>
        </p:nvPicPr>
        <p:blipFill>
          <a:blip r:embed="rId3" cstate="print"/>
          <a:srcRect/>
          <a:stretch>
            <a:fillRect/>
          </a:stretch>
        </p:blipFill>
        <p:spPr bwMode="auto">
          <a:xfrm>
            <a:off x="5367337" y="3190875"/>
            <a:ext cx="1457325" cy="476250"/>
          </a:xfrm>
          <a:prstGeom prst="rect">
            <a:avLst/>
          </a:prstGeom>
          <a:noFill/>
          <a:ln w="9525">
            <a:noFill/>
            <a:miter lim="800000"/>
            <a:headEnd/>
            <a:tailEnd/>
          </a:ln>
        </p:spPr>
      </p:pic>
    </p:spTree>
    <p:extLst>
      <p:ext uri="{BB962C8B-B14F-4D97-AF65-F5344CB8AC3E}">
        <p14:creationId xmlns:p14="http://schemas.microsoft.com/office/powerpoint/2010/main" val="1735928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US" dirty="0"/>
              <a:t>The WHAT?</a:t>
            </a:r>
          </a:p>
        </p:txBody>
      </p:sp>
      <p:sp>
        <p:nvSpPr>
          <p:cNvPr id="3" name="TextBox 2"/>
          <p:cNvSpPr txBox="1"/>
          <p:nvPr/>
        </p:nvSpPr>
        <p:spPr>
          <a:xfrm>
            <a:off x="1836516" y="2471196"/>
            <a:ext cx="6840638" cy="4031873"/>
          </a:xfrm>
          <a:prstGeom prst="rect">
            <a:avLst/>
          </a:prstGeom>
          <a:noFill/>
        </p:spPr>
        <p:txBody>
          <a:bodyPr wrap="square" rtlCol="0">
            <a:spAutoFit/>
          </a:bodyPr>
          <a:lstStyle/>
          <a:p>
            <a:pPr marL="285750" indent="-285750">
              <a:buFont typeface="Arial" panose="020B0604020202020204" pitchFamily="34" charset="0"/>
              <a:buChar char="•"/>
            </a:pPr>
            <a:r>
              <a:rPr lang="en-CA" sz="3200" dirty="0"/>
              <a:t>2011: a new trend for learning began called MOOCs</a:t>
            </a:r>
          </a:p>
          <a:p>
            <a:pPr marL="285750" indent="-285750">
              <a:buFont typeface="Arial" panose="020B0604020202020204" pitchFamily="34" charset="0"/>
              <a:buChar char="•"/>
            </a:pPr>
            <a:r>
              <a:rPr lang="en-CA" sz="3200" dirty="0"/>
              <a:t>MOOCs use adaptive technology to deliver world renowned teaching to anyone with internet access</a:t>
            </a:r>
          </a:p>
          <a:p>
            <a:pPr marL="285750" indent="-285750">
              <a:buFont typeface="Arial" panose="020B0604020202020204" pitchFamily="34" charset="0"/>
              <a:buChar char="•"/>
            </a:pPr>
            <a:r>
              <a:rPr lang="en-CA" sz="3200" dirty="0"/>
              <a:t>What MOOCs are able to offer and who they are designed to help continues to evolve</a:t>
            </a:r>
          </a:p>
        </p:txBody>
      </p:sp>
    </p:spTree>
    <p:extLst>
      <p:ext uri="{BB962C8B-B14F-4D97-AF65-F5344CB8AC3E}">
        <p14:creationId xmlns:p14="http://schemas.microsoft.com/office/powerpoint/2010/main" val="32629967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US" dirty="0"/>
              <a:t>contribution to zero marginal cost society</a:t>
            </a:r>
          </a:p>
        </p:txBody>
      </p:sp>
      <p:sp>
        <p:nvSpPr>
          <p:cNvPr id="3" name="TextBox 2"/>
          <p:cNvSpPr txBox="1"/>
          <p:nvPr/>
        </p:nvSpPr>
        <p:spPr>
          <a:xfrm>
            <a:off x="1726557" y="3692326"/>
            <a:ext cx="6840638" cy="2062103"/>
          </a:xfrm>
          <a:prstGeom prst="rect">
            <a:avLst/>
          </a:prstGeom>
          <a:noFill/>
        </p:spPr>
        <p:txBody>
          <a:bodyPr wrap="square" rtlCol="0">
            <a:spAutoFit/>
          </a:bodyPr>
          <a:lstStyle/>
          <a:p>
            <a:r>
              <a:rPr lang="en-CA" sz="3200" dirty="0"/>
              <a:t>Two primary ways that MOOCs contribute:</a:t>
            </a:r>
          </a:p>
          <a:p>
            <a:pPr marL="914400" lvl="1" indent="-457200">
              <a:buFont typeface="Arial" panose="020B0604020202020204" pitchFamily="34" charset="0"/>
              <a:buChar char="•"/>
            </a:pPr>
            <a:r>
              <a:rPr lang="en-CA" sz="3200" dirty="0"/>
              <a:t>Crowd sourcing</a:t>
            </a:r>
          </a:p>
          <a:p>
            <a:pPr marL="914400" lvl="1" indent="-457200">
              <a:buFont typeface="Arial" panose="020B0604020202020204" pitchFamily="34" charset="0"/>
              <a:buChar char="•"/>
            </a:pPr>
            <a:r>
              <a:rPr lang="en-CA" sz="3200" dirty="0"/>
              <a:t>Access to everyone </a:t>
            </a:r>
          </a:p>
        </p:txBody>
      </p:sp>
    </p:spTree>
    <p:extLst>
      <p:ext uri="{BB962C8B-B14F-4D97-AF65-F5344CB8AC3E}">
        <p14:creationId xmlns:p14="http://schemas.microsoft.com/office/powerpoint/2010/main" val="24675780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US" dirty="0"/>
              <a:t>The why?</a:t>
            </a:r>
          </a:p>
        </p:txBody>
      </p:sp>
      <p:sp>
        <p:nvSpPr>
          <p:cNvPr id="3" name="TextBox 2"/>
          <p:cNvSpPr txBox="1"/>
          <p:nvPr/>
        </p:nvSpPr>
        <p:spPr>
          <a:xfrm>
            <a:off x="1836516" y="2471195"/>
            <a:ext cx="6840638" cy="3539430"/>
          </a:xfrm>
          <a:prstGeom prst="rect">
            <a:avLst/>
          </a:prstGeom>
          <a:noFill/>
        </p:spPr>
        <p:txBody>
          <a:bodyPr wrap="square" rtlCol="0">
            <a:spAutoFit/>
          </a:bodyPr>
          <a:lstStyle/>
          <a:p>
            <a:pPr marL="285750" indent="-285750">
              <a:buFont typeface="Arial" panose="020B0604020202020204" pitchFamily="34" charset="0"/>
              <a:buChar char="•"/>
            </a:pPr>
            <a:r>
              <a:rPr lang="en-CA" sz="3200" dirty="0"/>
              <a:t>Affordable high quality education</a:t>
            </a:r>
          </a:p>
          <a:p>
            <a:pPr marL="285750" indent="-285750">
              <a:buFont typeface="Arial" panose="020B0604020202020204" pitchFamily="34" charset="0"/>
              <a:buChar char="•"/>
            </a:pPr>
            <a:r>
              <a:rPr lang="en-CA" sz="3200" dirty="0"/>
              <a:t>MOOCs let learners browse their potential interests</a:t>
            </a:r>
          </a:p>
          <a:p>
            <a:pPr marL="285750" indent="-285750">
              <a:buFont typeface="Arial" panose="020B0604020202020204" pitchFamily="34" charset="0"/>
              <a:buChar char="•"/>
            </a:pPr>
            <a:r>
              <a:rPr lang="en-CA" sz="3200" dirty="0"/>
              <a:t>Can be hybridized with traditional lectures to give learners more options</a:t>
            </a:r>
          </a:p>
          <a:p>
            <a:pPr marL="285750" indent="-285750">
              <a:buFont typeface="Arial" panose="020B0604020202020204" pitchFamily="34" charset="0"/>
              <a:buChar char="•"/>
            </a:pPr>
            <a:r>
              <a:rPr lang="en-CA" sz="3200" dirty="0"/>
              <a:t>Self-directed learning in manageable portions</a:t>
            </a:r>
          </a:p>
        </p:txBody>
      </p:sp>
    </p:spTree>
    <p:extLst>
      <p:ext uri="{BB962C8B-B14F-4D97-AF65-F5344CB8AC3E}">
        <p14:creationId xmlns:p14="http://schemas.microsoft.com/office/powerpoint/2010/main" val="24683972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US" dirty="0"/>
              <a:t>Self learning: the future of MOOCs</a:t>
            </a:r>
          </a:p>
        </p:txBody>
      </p:sp>
      <p:sp>
        <p:nvSpPr>
          <p:cNvPr id="4" name="TextBox 3"/>
          <p:cNvSpPr txBox="1"/>
          <p:nvPr/>
        </p:nvSpPr>
        <p:spPr>
          <a:xfrm>
            <a:off x="2056435" y="3061504"/>
            <a:ext cx="6840638" cy="3539430"/>
          </a:xfrm>
          <a:prstGeom prst="rect">
            <a:avLst/>
          </a:prstGeom>
          <a:noFill/>
        </p:spPr>
        <p:txBody>
          <a:bodyPr wrap="square" rtlCol="0">
            <a:spAutoFit/>
          </a:bodyPr>
          <a:lstStyle/>
          <a:p>
            <a:r>
              <a:rPr lang="en-CA" sz="3200" dirty="0"/>
              <a:t>Keys to self learning:</a:t>
            </a:r>
          </a:p>
          <a:p>
            <a:pPr marL="914400" lvl="1" indent="-457200">
              <a:buFont typeface="Arial" panose="020B0604020202020204" pitchFamily="34" charset="0"/>
              <a:buChar char="•"/>
            </a:pPr>
            <a:r>
              <a:rPr lang="en-CA" sz="3200" dirty="0"/>
              <a:t>Provide encouragement</a:t>
            </a:r>
          </a:p>
          <a:p>
            <a:pPr marL="914400" lvl="1" indent="-457200">
              <a:buFont typeface="Arial" panose="020B0604020202020204" pitchFamily="34" charset="0"/>
              <a:buChar char="•"/>
            </a:pPr>
            <a:r>
              <a:rPr lang="en-CA" sz="3200" dirty="0"/>
              <a:t>Remove the threat</a:t>
            </a:r>
          </a:p>
          <a:p>
            <a:pPr marL="914400" lvl="1" indent="-457200">
              <a:buFont typeface="Arial" panose="020B0604020202020204" pitchFamily="34" charset="0"/>
              <a:buChar char="•"/>
            </a:pPr>
            <a:r>
              <a:rPr lang="en-CA" sz="3200" dirty="0"/>
              <a:t>Make it fun</a:t>
            </a:r>
          </a:p>
          <a:p>
            <a:r>
              <a:rPr lang="en-CA" sz="3200" dirty="0"/>
              <a:t>If these key features can be integrated, MOOCs will become a positive disruptive force in education.</a:t>
            </a:r>
          </a:p>
        </p:txBody>
      </p:sp>
    </p:spTree>
    <p:extLst>
      <p:ext uri="{BB962C8B-B14F-4D97-AF65-F5344CB8AC3E}">
        <p14:creationId xmlns:p14="http://schemas.microsoft.com/office/powerpoint/2010/main" val="5847070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07EFB5-E842-4A79-BAE6-2841F587F787}"/>
              </a:ext>
            </a:extLst>
          </p:cNvPr>
          <p:cNvSpPr>
            <a:spLocks noGrp="1"/>
          </p:cNvSpPr>
          <p:nvPr>
            <p:ph type="body" sz="quarter" idx="14"/>
          </p:nvPr>
        </p:nvSpPr>
        <p:spPr>
          <a:xfrm>
            <a:off x="2096276" y="760982"/>
            <a:ext cx="6400800" cy="769938"/>
          </a:xfrm>
        </p:spPr>
        <p:txBody>
          <a:bodyPr vert="horz" lIns="0" tIns="0" rIns="0" bIns="0" rtlCol="0" anchor="t">
            <a:normAutofit/>
          </a:bodyPr>
          <a:lstStyle/>
          <a:p>
            <a:r>
              <a:rPr lang="en-CA" b="0" dirty="0">
                <a:ea typeface="Verdana"/>
              </a:rPr>
              <a:t>OPENING OF INFORMATION</a:t>
            </a:r>
            <a:endParaRPr lang="en-US" dirty="0"/>
          </a:p>
        </p:txBody>
      </p:sp>
      <p:sp>
        <p:nvSpPr>
          <p:cNvPr id="3" name="Text Placeholder 2">
            <a:extLst>
              <a:ext uri="{FF2B5EF4-FFF2-40B4-BE49-F238E27FC236}">
                <a16:creationId xmlns:a16="http://schemas.microsoft.com/office/drawing/2014/main" id="{47A477D1-7C57-4D97-BBC7-02DB63D8216B}"/>
              </a:ext>
            </a:extLst>
          </p:cNvPr>
          <p:cNvSpPr>
            <a:spLocks noGrp="1"/>
          </p:cNvSpPr>
          <p:nvPr>
            <p:ph type="body" sz="quarter" idx="11"/>
          </p:nvPr>
        </p:nvSpPr>
        <p:spPr>
          <a:xfrm>
            <a:off x="1883486" y="1401048"/>
            <a:ext cx="6039365" cy="5545852"/>
          </a:xfrm>
        </p:spPr>
        <p:txBody>
          <a:bodyPr vert="horz" lIns="0" tIns="0" rIns="0" bIns="0" rtlCol="0" anchor="t">
            <a:normAutofit/>
          </a:bodyPr>
          <a:lstStyle/>
          <a:p>
            <a:pPr marL="288290" lvl="1">
              <a:buFont typeface="Arial"/>
              <a:buChar char="•"/>
            </a:pPr>
            <a:r>
              <a:rPr lang="en-US" sz="1800" b="1" dirty="0">
                <a:solidFill>
                  <a:schemeClr val="bg1"/>
                </a:solidFill>
                <a:latin typeface="Verdana" panose="020B0604030504040204" pitchFamily="34" charset="0"/>
                <a:ea typeface="Verdana" panose="020B0604030504040204" pitchFamily="34" charset="0"/>
              </a:rPr>
              <a:t>Online School Communities</a:t>
            </a:r>
            <a:r>
              <a:rPr lang="en-US" sz="1800" b="1" dirty="0">
                <a:solidFill>
                  <a:schemeClr val="bg1"/>
                </a:solidFill>
                <a:latin typeface="Verdana" panose="020B0604030504040204" pitchFamily="34" charset="0"/>
                <a:ea typeface="Verdana" panose="020B0604030504040204" pitchFamily="34" charset="0"/>
                <a:cs typeface="Verdana"/>
              </a:rPr>
              <a:t> </a:t>
            </a:r>
            <a:r>
              <a:rPr lang="en-US" sz="1800" dirty="0">
                <a:solidFill>
                  <a:schemeClr val="bg1"/>
                </a:solidFill>
                <a:latin typeface="Verdana" panose="020B0604030504040204" pitchFamily="34" charset="0"/>
                <a:ea typeface="Verdana" panose="020B0604030504040204" pitchFamily="34" charset="0"/>
                <a:cs typeface="Verdana"/>
              </a:rPr>
              <a:t>   </a:t>
            </a:r>
            <a:endParaRPr lang="en-US" dirty="0">
              <a:solidFill>
                <a:schemeClr val="bg1"/>
              </a:solidFill>
              <a:cs typeface="Calibri"/>
            </a:endParaRPr>
          </a:p>
          <a:p>
            <a:pPr marL="2540" lvl="1" indent="0">
              <a:buNone/>
            </a:pPr>
            <a:r>
              <a:rPr lang="en-US" sz="1800" dirty="0">
                <a:solidFill>
                  <a:schemeClr val="bg1"/>
                </a:solidFill>
                <a:latin typeface="Verdana" panose="020B0604030504040204" pitchFamily="34" charset="0"/>
                <a:ea typeface="Verdana" panose="020B0604030504040204" pitchFamily="34" charset="0"/>
              </a:rPr>
              <a:t>	Advanced High quality learning </a:t>
            </a:r>
          </a:p>
          <a:p>
            <a:pPr marL="2540" lvl="1" indent="0">
              <a:buNone/>
            </a:pPr>
            <a:r>
              <a:rPr lang="en-US" sz="1800" dirty="0">
                <a:solidFill>
                  <a:schemeClr val="bg1"/>
                </a:solidFill>
                <a:latin typeface="Verdana" panose="020B0604030504040204" pitchFamily="34" charset="0"/>
                <a:ea typeface="Verdana" panose="020B0604030504040204" pitchFamily="34" charset="0"/>
              </a:rPr>
              <a:t>	Tailormade Curriculum </a:t>
            </a:r>
          </a:p>
          <a:p>
            <a:pPr marL="2540" lvl="1" indent="0">
              <a:buNone/>
            </a:pPr>
            <a:r>
              <a:rPr lang="en-US" sz="1800" dirty="0">
                <a:solidFill>
                  <a:schemeClr val="bg1"/>
                </a:solidFill>
                <a:latin typeface="Verdana" panose="020B0604030504040204" pitchFamily="34" charset="0"/>
                <a:ea typeface="Verdana" panose="020B0604030504040204" pitchFamily="34" charset="0"/>
              </a:rPr>
              <a:t>	Cherry Pick World's best Courses</a:t>
            </a:r>
          </a:p>
          <a:p>
            <a:pPr marL="2540" lvl="1" indent="0">
              <a:buNone/>
            </a:pPr>
            <a:r>
              <a:rPr lang="en-US" sz="1800" dirty="0">
                <a:solidFill>
                  <a:schemeClr val="bg1"/>
                </a:solidFill>
                <a:latin typeface="Verdana" panose="020B0604030504040204" pitchFamily="34" charset="0"/>
                <a:ea typeface="Verdana" panose="020B0604030504040204" pitchFamily="34" charset="0"/>
              </a:rPr>
              <a:t>	Example:edX</a:t>
            </a:r>
            <a:endParaRPr lang="en-US" sz="1800" b="1" dirty="0">
              <a:solidFill>
                <a:schemeClr val="bg1"/>
              </a:solidFill>
              <a:latin typeface="Verdana" panose="020B0604030504040204" pitchFamily="34" charset="0"/>
              <a:ea typeface="Verdana" panose="020B0604030504040204" pitchFamily="34" charset="0"/>
            </a:endParaRPr>
          </a:p>
          <a:p>
            <a:pPr marL="2540" lvl="1" indent="0">
              <a:buNone/>
            </a:pPr>
            <a:endParaRPr lang="en-US" sz="1800" dirty="0">
              <a:solidFill>
                <a:schemeClr val="bg1"/>
              </a:solidFill>
              <a:latin typeface="Verdana" panose="020B0604030504040204" pitchFamily="34" charset="0"/>
              <a:ea typeface="Verdana" panose="020B0604030504040204" pitchFamily="34" charset="0"/>
            </a:endParaRPr>
          </a:p>
          <a:p>
            <a:pPr marL="288290" lvl="1"/>
            <a:r>
              <a:rPr lang="en-US" sz="1800" b="1" dirty="0">
                <a:solidFill>
                  <a:schemeClr val="bg1"/>
                </a:solidFill>
                <a:latin typeface="Verdana" panose="020B0604030504040204" pitchFamily="34" charset="0"/>
                <a:ea typeface="Verdana" panose="020B0604030504040204" pitchFamily="34" charset="0"/>
              </a:rPr>
              <a:t>Education App stores</a:t>
            </a:r>
          </a:p>
          <a:p>
            <a:pPr marL="285750" indent="-285750">
              <a:buFontTx/>
              <a:buChar char="-"/>
            </a:pPr>
            <a:endParaRPr lang="en-US" sz="1800" b="0" dirty="0">
              <a:solidFill>
                <a:schemeClr val="bg1"/>
              </a:solidFill>
              <a:latin typeface="Verdana" panose="020B0604030504040204" pitchFamily="34" charset="0"/>
              <a:ea typeface="Verdana" panose="020B0604030504040204" pitchFamily="34" charset="0"/>
            </a:endParaRPr>
          </a:p>
          <a:p>
            <a:pPr marL="285750" indent="-285750">
              <a:buChar char="•"/>
            </a:pPr>
            <a:r>
              <a:rPr lang="en-US" sz="1800" dirty="0">
                <a:solidFill>
                  <a:schemeClr val="bg1"/>
                </a:solidFill>
                <a:latin typeface="Verdana" panose="020B0604030504040204" pitchFamily="34" charset="0"/>
                <a:ea typeface="Verdana" panose="020B0604030504040204" pitchFamily="34" charset="0"/>
              </a:rPr>
              <a:t>MOOC learning</a:t>
            </a:r>
          </a:p>
          <a:p>
            <a:pPr lvl="1"/>
            <a:r>
              <a:rPr lang="en-US" sz="1800" dirty="0">
                <a:solidFill>
                  <a:schemeClr val="bg1"/>
                </a:solidFill>
                <a:latin typeface="Verdana" panose="020B0604030504040204" pitchFamily="34" charset="0"/>
                <a:ea typeface="Verdana" panose="020B0604030504040204" pitchFamily="34" charset="0"/>
              </a:rPr>
              <a:t>Dynamic Specializations</a:t>
            </a:r>
          </a:p>
          <a:p>
            <a:pPr lvl="1"/>
            <a:r>
              <a:rPr lang="en-US" sz="1800" dirty="0">
                <a:solidFill>
                  <a:schemeClr val="bg1"/>
                </a:solidFill>
                <a:latin typeface="Verdana" panose="020B0604030504040204" pitchFamily="34" charset="0"/>
                <a:ea typeface="Verdana" panose="020B0604030504040204" pitchFamily="34" charset="0"/>
              </a:rPr>
              <a:t>Global Student Base</a:t>
            </a:r>
          </a:p>
          <a:p>
            <a:pPr lvl="1"/>
            <a:r>
              <a:rPr lang="en-US" sz="1800" dirty="0">
                <a:solidFill>
                  <a:schemeClr val="bg1"/>
                </a:solidFill>
                <a:latin typeface="Verdana" panose="020B0604030504040204" pitchFamily="34" charset="0"/>
                <a:ea typeface="Verdana" panose="020B0604030504040204" pitchFamily="34" charset="0"/>
              </a:rPr>
              <a:t>Increased Volume – Freely Open </a:t>
            </a:r>
          </a:p>
          <a:p>
            <a:pPr lvl="1"/>
            <a:r>
              <a:rPr lang="en-US" sz="1800" dirty="0">
                <a:solidFill>
                  <a:schemeClr val="bg1"/>
                </a:solidFill>
                <a:latin typeface="Verdana" panose="020B0604030504040204" pitchFamily="34" charset="0"/>
                <a:ea typeface="Verdana" panose="020B0604030504040204" pitchFamily="34" charset="0"/>
              </a:rPr>
              <a:t>Lower Cost </a:t>
            </a:r>
          </a:p>
          <a:p>
            <a:pPr lvl="1"/>
            <a:r>
              <a:rPr lang="en-US" sz="1800" dirty="0">
                <a:solidFill>
                  <a:schemeClr val="bg1"/>
                </a:solidFill>
                <a:latin typeface="Verdana" panose="020B0604030504040204" pitchFamily="34" charset="0"/>
                <a:ea typeface="Verdana" panose="020B0604030504040204" pitchFamily="34" charset="0"/>
              </a:rPr>
              <a:t>Profit through Textbooks</a:t>
            </a:r>
          </a:p>
          <a:p>
            <a:pPr marL="740410"/>
            <a:endParaRPr lang="en-US" sz="1800" b="0" dirty="0">
              <a:solidFill>
                <a:schemeClr val="bg1"/>
              </a:solidFill>
              <a:latin typeface="Verdana" panose="020B0604030504040204" pitchFamily="34" charset="0"/>
              <a:ea typeface="Verdana" panose="020B0604030504040204" pitchFamily="34" charset="0"/>
            </a:endParaRPr>
          </a:p>
          <a:p>
            <a:r>
              <a:rPr lang="en-US" sz="1800" b="0" dirty="0">
                <a:solidFill>
                  <a:schemeClr val="bg1"/>
                </a:solidFill>
                <a:latin typeface="Verdana" panose="020B0604030504040204" pitchFamily="34" charset="0"/>
                <a:ea typeface="Verdana" panose="020B0604030504040204" pitchFamily="34" charset="0"/>
                <a:hlinkClick r:id="rId3">
                  <a:extLst>
                    <a:ext uri="{A12FA001-AC4F-418D-AE19-62706E023703}">
                      <ahyp:hlinkClr xmlns:ahyp="http://schemas.microsoft.com/office/drawing/2018/hyperlinkcolor" val="tx"/>
                    </a:ext>
                  </a:extLst>
                </a:hlinkClick>
              </a:rPr>
              <a:t>What is a MOOC ?- VIDEO </a:t>
            </a:r>
            <a:endParaRPr lang="en-US" sz="1800" b="0" dirty="0">
              <a:solidFill>
                <a:schemeClr val="bg1"/>
              </a:solidFill>
              <a:latin typeface="Verdana" panose="020B0604030504040204" pitchFamily="34" charset="0"/>
              <a:ea typeface="Verdana" panose="020B0604030504040204" pitchFamily="34" charset="0"/>
            </a:endParaRPr>
          </a:p>
          <a:p>
            <a:endParaRPr lang="en-US" sz="1800" b="0" dirty="0">
              <a:solidFill>
                <a:schemeClr val="bg1"/>
              </a:solidFill>
              <a:latin typeface="Verdana" panose="020B0604030504040204" pitchFamily="34" charset="0"/>
              <a:ea typeface="Verdana" panose="020B0604030504040204" pitchFamily="34" charset="0"/>
            </a:endParaRPr>
          </a:p>
          <a:p>
            <a:endParaRPr lang="en-US" sz="1800" b="0" dirty="0">
              <a:solidFill>
                <a:schemeClr val="bg1"/>
              </a:solidFill>
              <a:latin typeface="Verdana" panose="020B0604030504040204" pitchFamily="34" charset="0"/>
              <a:ea typeface="Verdana" panose="020B0604030504040204" pitchFamily="34" charset="0"/>
            </a:endParaRPr>
          </a:p>
        </p:txBody>
      </p:sp>
      <p:pic>
        <p:nvPicPr>
          <p:cNvPr id="5" name="Picture 5" descr="A person sitting in a library&#10;&#10;Description generated with very high confidence">
            <a:extLst>
              <a:ext uri="{FF2B5EF4-FFF2-40B4-BE49-F238E27FC236}">
                <a16:creationId xmlns:a16="http://schemas.microsoft.com/office/drawing/2014/main" id="{DEF47B5D-B7B0-43E0-80E3-DE9D85E535F8}"/>
              </a:ext>
            </a:extLst>
          </p:cNvPr>
          <p:cNvPicPr>
            <a:picLocks noGrp="1" noChangeAspect="1"/>
          </p:cNvPicPr>
          <p:nvPr>
            <p:ph sz="quarter" idx="16"/>
          </p:nvPr>
        </p:nvPicPr>
        <p:blipFill>
          <a:blip r:embed="rId4"/>
          <a:stretch>
            <a:fillRect/>
          </a:stretch>
        </p:blipFill>
        <p:spPr>
          <a:xfrm>
            <a:off x="6510991" y="3215881"/>
            <a:ext cx="4149839" cy="2182023"/>
          </a:xfrm>
          <a:prstGeom prst="rect">
            <a:avLst/>
          </a:prstGeom>
        </p:spPr>
      </p:pic>
    </p:spTree>
    <p:extLst>
      <p:ext uri="{BB962C8B-B14F-4D97-AF65-F5344CB8AC3E}">
        <p14:creationId xmlns:p14="http://schemas.microsoft.com/office/powerpoint/2010/main" val="2891462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Few --Closing Remarks</a:t>
            </a:r>
          </a:p>
        </p:txBody>
      </p:sp>
      <p:sp>
        <p:nvSpPr>
          <p:cNvPr id="3" name="Content Placeholder 2"/>
          <p:cNvSpPr>
            <a:spLocks noGrp="1"/>
          </p:cNvSpPr>
          <p:nvPr>
            <p:ph idx="1"/>
          </p:nvPr>
        </p:nvSpPr>
        <p:spPr/>
        <p:txBody>
          <a:bodyPr/>
          <a:lstStyle/>
          <a:p>
            <a:r>
              <a:rPr lang="en-CA" b="1" dirty="0"/>
              <a:t>As AI and singularity reshape knowledge creation and dissemination, universities will need to transition from degree-granting institutions to lifelong learning platforms, AI-driven knowledge hubs, and skill-certification networks. The traditional tuition model will fragment, giving way to subscription-based learning, corporate-funded education, and decentralized credentialing. </a:t>
            </a:r>
            <a:endParaRPr lang="en-CA" dirty="0"/>
          </a:p>
          <a:p>
            <a:r>
              <a:rPr lang="en-CA" b="1" dirty="0"/>
              <a:t>Which of these models do you think academia should embrace first?</a:t>
            </a:r>
            <a:endParaRPr lang="en-CA" dirty="0"/>
          </a:p>
          <a:p>
            <a:endParaRPr lang="en-CA" dirty="0"/>
          </a:p>
        </p:txBody>
      </p:sp>
    </p:spTree>
    <p:extLst>
      <p:ext uri="{BB962C8B-B14F-4D97-AF65-F5344CB8AC3E}">
        <p14:creationId xmlns:p14="http://schemas.microsoft.com/office/powerpoint/2010/main" val="26922913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56660"/>
            <a:ext cx="10515600" cy="1329070"/>
          </a:xfrm>
        </p:spPr>
        <p:txBody>
          <a:bodyPr>
            <a:normAutofit fontScale="90000"/>
          </a:bodyPr>
          <a:lstStyle/>
          <a:p>
            <a:r>
              <a:rPr lang="en-CA" dirty="0"/>
              <a:t>Closing remarks</a:t>
            </a:r>
            <a:br>
              <a:rPr lang="en-CA" dirty="0"/>
            </a:br>
            <a:br>
              <a:rPr lang="en-CA" dirty="0"/>
            </a:br>
            <a:endParaRPr lang="en-CA" dirty="0"/>
          </a:p>
        </p:txBody>
      </p:sp>
      <p:sp>
        <p:nvSpPr>
          <p:cNvPr id="3" name="Content Placeholder 2"/>
          <p:cNvSpPr>
            <a:spLocks noGrp="1"/>
          </p:cNvSpPr>
          <p:nvPr>
            <p:ph idx="1"/>
          </p:nvPr>
        </p:nvSpPr>
        <p:spPr/>
        <p:txBody>
          <a:bodyPr/>
          <a:lstStyle/>
          <a:p>
            <a:r>
              <a:rPr lang="en-CA" dirty="0"/>
              <a:t>. </a:t>
            </a:r>
            <a:br>
              <a:rPr lang="en-CA" dirty="0"/>
            </a:br>
            <a:r>
              <a:rPr lang="en-CA" dirty="0"/>
              <a:t> visit blog subscrible  </a:t>
            </a:r>
            <a:r>
              <a:rPr lang="en-CA" u="sng" dirty="0">
                <a:hlinkClick r:id="rId2"/>
              </a:rPr>
              <a:t>https://terrypowerstrategy.com/</a:t>
            </a:r>
            <a:r>
              <a:rPr lang="en-CA" dirty="0"/>
              <a:t> </a:t>
            </a:r>
          </a:p>
        </p:txBody>
      </p:sp>
    </p:spTree>
    <p:extLst>
      <p:ext uri="{BB962C8B-B14F-4D97-AF65-F5344CB8AC3E}">
        <p14:creationId xmlns:p14="http://schemas.microsoft.com/office/powerpoint/2010/main" val="4886353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a:xfrm>
            <a:off x="744681" y="1981489"/>
            <a:ext cx="21735918" cy="8718820"/>
          </a:xfrm>
        </p:spPr>
        <p:txBody>
          <a:bodyPr/>
          <a:lstStyle/>
          <a:p>
            <a:endParaRPr lang="en-CA" dirty="0"/>
          </a:p>
        </p:txBody>
      </p:sp>
      <p:sp>
        <p:nvSpPr>
          <p:cNvPr id="4" name="Rectangle 2"/>
          <p:cNvSpPr>
            <a:spLocks noChangeArrowheads="1"/>
          </p:cNvSpPr>
          <p:nvPr/>
        </p:nvSpPr>
        <p:spPr bwMode="auto">
          <a:xfrm>
            <a:off x="-93520" y="155864"/>
            <a:ext cx="2520106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A" dirty="0"/>
          </a:p>
        </p:txBody>
      </p:sp>
      <p:graphicFrame>
        <p:nvGraphicFramePr>
          <p:cNvPr id="5" name="Object 4"/>
          <p:cNvGraphicFramePr>
            <a:graphicFrameLocks noChangeAspect="1"/>
          </p:cNvGraphicFramePr>
          <p:nvPr/>
        </p:nvGraphicFramePr>
        <p:xfrm>
          <a:off x="-93520" y="155864"/>
          <a:ext cx="12285519" cy="6702136"/>
        </p:xfrm>
        <a:graphic>
          <a:graphicData uri="http://schemas.openxmlformats.org/presentationml/2006/ole">
            <mc:AlternateContent xmlns:mc="http://schemas.openxmlformats.org/markup-compatibility/2006">
              <mc:Choice xmlns:v="urn:schemas-microsoft-com:vml" Requires="v">
                <p:oleObj name="Slide" r:id="rId2" imgW="6094318" imgH="3427437" progId="PowerPoint.Slide.12">
                  <p:embed/>
                </p:oleObj>
              </mc:Choice>
              <mc:Fallback>
                <p:oleObj name="Slide" r:id="rId2" imgW="6094318" imgH="3427437" progId="PowerPoint.Slide.12">
                  <p:embed/>
                  <p:pic>
                    <p:nvPicPr>
                      <p:cNvPr id="5"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20" y="155864"/>
                        <a:ext cx="12285519" cy="6702136"/>
                      </a:xfrm>
                      <a:prstGeom prst="rect">
                        <a:avLst/>
                      </a:prstGeom>
                      <a:noFill/>
                    </p:spPr>
                  </p:pic>
                </p:oleObj>
              </mc:Fallback>
            </mc:AlternateContent>
          </a:graphicData>
        </a:graphic>
      </p:graphicFrame>
    </p:spTree>
    <p:extLst>
      <p:ext uri="{BB962C8B-B14F-4D97-AF65-F5344CB8AC3E}">
        <p14:creationId xmlns:p14="http://schemas.microsoft.com/office/powerpoint/2010/main" val="1804872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2050" name="Picture 2" descr="Image result for photo NY Times Square auto 1920'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36320" y="0"/>
            <a:ext cx="1031748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9693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Spare slides</a:t>
            </a:r>
          </a:p>
        </p:txBody>
      </p:sp>
      <p:sp>
        <p:nvSpPr>
          <p:cNvPr id="3" name="Content Placeholder 2"/>
          <p:cNvSpPr>
            <a:spLocks noGrp="1"/>
          </p:cNvSpPr>
          <p:nvPr>
            <p:ph idx="1"/>
          </p:nvPr>
        </p:nvSpPr>
        <p:spPr/>
        <p:txBody>
          <a:bodyPr/>
          <a:lstStyle/>
          <a:p>
            <a:endParaRPr lang="en-CA" dirty="0"/>
          </a:p>
        </p:txBody>
      </p:sp>
    </p:spTree>
    <p:extLst>
      <p:ext uri="{BB962C8B-B14F-4D97-AF65-F5344CB8AC3E}">
        <p14:creationId xmlns:p14="http://schemas.microsoft.com/office/powerpoint/2010/main" val="22364994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lstStyle/>
          <a:p>
            <a:endParaRPr lang="en-CA" dirty="0"/>
          </a:p>
        </p:txBody>
      </p:sp>
    </p:spTree>
    <p:extLst>
      <p:ext uri="{BB962C8B-B14F-4D97-AF65-F5344CB8AC3E}">
        <p14:creationId xmlns:p14="http://schemas.microsoft.com/office/powerpoint/2010/main" val="35567990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lstStyle/>
          <a:p>
            <a:endParaRPr lang="en-CA" dirty="0"/>
          </a:p>
        </p:txBody>
      </p:sp>
    </p:spTree>
    <p:extLst>
      <p:ext uri="{BB962C8B-B14F-4D97-AF65-F5344CB8AC3E}">
        <p14:creationId xmlns:p14="http://schemas.microsoft.com/office/powerpoint/2010/main" val="12047092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7276</TotalTime>
  <Words>3173</Words>
  <Application>Microsoft Office PowerPoint</Application>
  <PresentationFormat>Widescreen</PresentationFormat>
  <Paragraphs>287</Paragraphs>
  <Slides>41</Slides>
  <Notes>15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7" baseType="lpstr">
      <vt:lpstr>Arial</vt:lpstr>
      <vt:lpstr>Calibri</vt:lpstr>
      <vt:lpstr>Calibri Light</vt:lpstr>
      <vt:lpstr>Verdana</vt:lpstr>
      <vt:lpstr>Office Theme</vt:lpstr>
      <vt:lpstr>Slide</vt:lpstr>
      <vt:lpstr>         Professor Terry Power Bus. &amp; Ec. - Open Learning Division  Thompson Rivers University </vt:lpstr>
      <vt:lpstr>Introduction</vt:lpstr>
      <vt:lpstr>Background  </vt:lpstr>
      <vt:lpstr>PowerPoint Presentation</vt:lpstr>
      <vt:lpstr>Wrong Sausages</vt:lpstr>
      <vt:lpstr>Zero Marginal Cost Society</vt:lpstr>
      <vt:lpstr>Classrooms have not changed..</vt:lpstr>
      <vt:lpstr>PowerPoint Presentation</vt:lpstr>
      <vt:lpstr>PowerPoint Presentation</vt:lpstr>
      <vt:lpstr>PowerPoint Presentation</vt:lpstr>
      <vt:lpstr>Where the jobs are</vt:lpstr>
      <vt:lpstr>Know me and market to me</vt:lpstr>
      <vt:lpstr>PowerPoint Presentation</vt:lpstr>
      <vt:lpstr>  </vt:lpstr>
      <vt:lpstr>Singularity</vt:lpstr>
      <vt:lpstr>AI’s 7 Steps- (Domains)</vt:lpstr>
      <vt:lpstr>Ten New Academic Business Models </vt:lpstr>
      <vt:lpstr># 1. AI-Powered Personalized Learning-as-a-Service  </vt:lpstr>
      <vt:lpstr># 2. Block chain-Based Micro-Credentials &amp; Skill Verification </vt:lpstr>
      <vt:lpstr># 3 AI-Driven Research Commercialization </vt:lpstr>
      <vt:lpstr># 4 Virtual &amp; Metaverse-Based Universities </vt:lpstr>
      <vt:lpstr># 5. AI-Education Partnerships with Corporations  </vt:lpstr>
      <vt:lpstr># 6. Subscription-Based Lifelong Learning Models  </vt:lpstr>
      <vt:lpstr># 7. AI-Human Hybrid Teaching Services </vt:lpstr>
      <vt:lpstr># 8. Decentralized Autonomous Universities (DAUs) – Web3 &amp; DAO-Based Education </vt:lpstr>
      <vt:lpstr># 9. AI-Generated Knowledge-On-Demand Services </vt:lpstr>
      <vt:lpstr># 10 Universities as “Browser” Model  </vt:lpstr>
      <vt:lpstr>Part 2  Cont.. New Academic Business Models.    # 1- “The Browser”</vt:lpstr>
      <vt:lpstr>PowerPoint Presentation</vt:lpstr>
      <vt:lpstr>PowerPoint Presentation</vt:lpstr>
      <vt:lpstr>PowerPoint Presentation</vt:lpstr>
      <vt:lpstr>PowerPoint Presentation</vt:lpstr>
      <vt:lpstr>PowerPoint Presentation</vt:lpstr>
      <vt:lpstr>PowerPoint Presentation</vt:lpstr>
      <vt:lpstr>A  Few --Closing Remarks</vt:lpstr>
      <vt:lpstr>Closing remarks  </vt:lpstr>
      <vt:lpstr>PowerPoint Presentation</vt:lpstr>
      <vt:lpstr>PowerPoint Presentation</vt:lpstr>
      <vt:lpstr>Spare slides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Terry</dc:creator>
  <cp:lastModifiedBy>Terry Power</cp:lastModifiedBy>
  <cp:revision>81</cp:revision>
  <dcterms:created xsi:type="dcterms:W3CDTF">2025-02-14T23:38:52Z</dcterms:created>
  <dcterms:modified xsi:type="dcterms:W3CDTF">2026-09-18T18:23:13Z</dcterms:modified>
</cp:coreProperties>
</file>